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Dosis"/>
      <p:regular r:id="rId44"/>
      <p:bold r:id="rId45"/>
    </p:embeddedFont>
    <p:embeddedFont>
      <p:font typeface="Roboto Slab Light"/>
      <p:regular r:id="rId46"/>
      <p:bold r:id="rId47"/>
    </p:embeddedFont>
    <p:embeddedFont>
      <p:font typeface="Roboto Black"/>
      <p:bold r:id="rId48"/>
      <p:boldItalic r:id="rId49"/>
    </p:embeddedFont>
    <p:embeddedFont>
      <p:font typeface="Roboto"/>
      <p:regular r:id="rId50"/>
      <p:bold r:id="rId51"/>
      <p:italic r:id="rId52"/>
      <p:boldItalic r:id="rId53"/>
    </p:embeddedFont>
    <p:embeddedFont>
      <p:font typeface="Roboto Medium"/>
      <p:regular r:id="rId54"/>
      <p:bold r:id="rId55"/>
      <p:italic r:id="rId56"/>
      <p:boldItalic r:id="rId57"/>
    </p:embeddedFont>
    <p:embeddedFont>
      <p:font typeface="Lora"/>
      <p:regular r:id="rId58"/>
      <p:bold r:id="rId59"/>
      <p:italic r:id="rId60"/>
      <p:boldItalic r:id="rId61"/>
    </p:embeddedFont>
    <p:embeddedFont>
      <p:font typeface="Roboto Light"/>
      <p:regular r:id="rId62"/>
      <p:bold r:id="rId63"/>
      <p:italic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F7FAAC1-FEEC-4DBC-903A-DEEE673DDE78}">
  <a:tblStyle styleId="{BF7FAAC1-FEEC-4DBC-903A-DEEE673DDE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9172DB-96CF-4F02-B11C-B9454569F80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Dosis-regular.fntdata"/><Relationship Id="rId43" Type="http://schemas.openxmlformats.org/officeDocument/2006/relationships/slide" Target="slides/slide37.xml"/><Relationship Id="rId46" Type="http://schemas.openxmlformats.org/officeDocument/2006/relationships/font" Target="fonts/RobotoSlabLight-regular.fntdata"/><Relationship Id="rId45" Type="http://schemas.openxmlformats.org/officeDocument/2006/relationships/font" Target="fonts/Dosi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lack-bold.fntdata"/><Relationship Id="rId47" Type="http://schemas.openxmlformats.org/officeDocument/2006/relationships/font" Target="fonts/RobotoSlabLight-bold.fntdata"/><Relationship Id="rId49" Type="http://schemas.openxmlformats.org/officeDocument/2006/relationships/font" Target="fonts/RobotoBlack-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regular.fntdata"/><Relationship Id="rId61" Type="http://schemas.openxmlformats.org/officeDocument/2006/relationships/font" Target="fonts/Lora-boldItalic.fntdata"/><Relationship Id="rId20" Type="http://schemas.openxmlformats.org/officeDocument/2006/relationships/slide" Target="slides/slide14.xml"/><Relationship Id="rId64" Type="http://schemas.openxmlformats.org/officeDocument/2006/relationships/font" Target="fonts/RobotoLight-italic.fntdata"/><Relationship Id="rId63" Type="http://schemas.openxmlformats.org/officeDocument/2006/relationships/font" Target="fonts/RobotoLight-bold.fntdata"/><Relationship Id="rId22" Type="http://schemas.openxmlformats.org/officeDocument/2006/relationships/slide" Target="slides/slide16.xml"/><Relationship Id="rId66" Type="http://schemas.openxmlformats.org/officeDocument/2006/relationships/font" Target="fonts/OpenSans-regular.fntdata"/><Relationship Id="rId21" Type="http://schemas.openxmlformats.org/officeDocument/2006/relationships/slide" Target="slides/slide15.xml"/><Relationship Id="rId65" Type="http://schemas.openxmlformats.org/officeDocument/2006/relationships/font" Target="fonts/RobotoLight-boldItalic.fntdata"/><Relationship Id="rId24" Type="http://schemas.openxmlformats.org/officeDocument/2006/relationships/slide" Target="slides/slide18.xml"/><Relationship Id="rId68" Type="http://schemas.openxmlformats.org/officeDocument/2006/relationships/font" Target="fonts/OpenSans-italic.fntdata"/><Relationship Id="rId23" Type="http://schemas.openxmlformats.org/officeDocument/2006/relationships/slide" Target="slides/slide17.xml"/><Relationship Id="rId67" Type="http://schemas.openxmlformats.org/officeDocument/2006/relationships/font" Target="fonts/OpenSans-bold.fntdata"/><Relationship Id="rId60" Type="http://schemas.openxmlformats.org/officeDocument/2006/relationships/font" Target="fonts/Lora-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Lora-bold.fntdata"/><Relationship Id="rId14" Type="http://schemas.openxmlformats.org/officeDocument/2006/relationships/slide" Target="slides/slide8.xml"/><Relationship Id="rId58" Type="http://schemas.openxmlformats.org/officeDocument/2006/relationships/font" Target="fonts/Lor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etchpetcare.com/servic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rety1.com/guides/how-to-start-pet-sitting-business/" TargetMode="External"/><Relationship Id="rId3" Type="http://schemas.openxmlformats.org/officeDocument/2006/relationships/hyperlink" Target="https://www.rover.com/?ref=heade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timove.com/learning-center/customer-acquisition-vs-retention-cos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ckunderground.com/live/on-demand-dog-walking-app-nyc" TargetMode="External"/><Relationship Id="rId3" Type="http://schemas.openxmlformats.org/officeDocument/2006/relationships/hyperlink" Target="https://petpace.com/hot-dog-5-billion-uberesque-dog-sitting-market/" TargetMode="External"/><Relationship Id="rId4" Type="http://schemas.openxmlformats.org/officeDocument/2006/relationships/hyperlink" Target="https://swifto.com/pric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ver.com/blog/press-release/rapidly-growing-leaders-pet-care-services-rover-com-dogvacay-join-forc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ver.com/to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rover.com/background-checks/" TargetMode="External"/><Relationship Id="rId3" Type="http://schemas.openxmlformats.org/officeDocument/2006/relationships/hyperlink" Target="http://www.sfgate.com/business/article/Wag-the-Uber-for-Dog-Walking-Is-Drawing-12280890.php"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fgate.com/bayarea/article/Rover-Uber-for-pets-lost-dog-12300456.php#photo-14407021"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ver.com/tos/guarantee/" TargetMode="External"/><Relationship Id="rId3" Type="http://schemas.openxmlformats.org/officeDocument/2006/relationships/hyperlink" Target="https://www.rover.com/t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etsit.com/certification"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skmen.com/dating/online-dating-sites/apps/twindog-review.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c.com/cameron-albert-deitch/30-under-30-2017-rover-com.html" TargetMode="External"/><Relationship Id="rId3" Type="http://schemas.openxmlformats.org/officeDocument/2006/relationships/hyperlink" Target="http://www.rover.com/blog/rover-wins-geekwire-startup-of-the-year-award/"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funderbeam.com/startups/rover-com/funding?ref=telepor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eekwire.com/2011/airbnb-pet-introducing-place-rov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latin typeface="Roboto"/>
                <a:ea typeface="Roboto"/>
                <a:cs typeface="Roboto"/>
                <a:sym typeface="Roboto"/>
              </a:rPr>
              <a:t>Group members: </a:t>
            </a:r>
            <a:endParaRPr i="1">
              <a:latin typeface="Roboto"/>
              <a:ea typeface="Roboto"/>
              <a:cs typeface="Roboto"/>
              <a:sym typeface="Roboto"/>
            </a:endParaRPr>
          </a:p>
          <a:p>
            <a:pPr indent="0" lvl="0" marL="0" rtl="0" algn="l">
              <a:spcBef>
                <a:spcPts val="0"/>
              </a:spcBef>
              <a:spcAft>
                <a:spcPts val="0"/>
              </a:spcAft>
              <a:buNone/>
            </a:pPr>
            <a:br>
              <a:rPr i="1" lang="en-GB">
                <a:latin typeface="Roboto"/>
                <a:ea typeface="Roboto"/>
                <a:cs typeface="Roboto"/>
                <a:sym typeface="Roboto"/>
              </a:rPr>
            </a:br>
            <a:r>
              <a:rPr i="1" lang="en-GB">
                <a:latin typeface="Roboto"/>
                <a:ea typeface="Roboto"/>
                <a:cs typeface="Roboto"/>
                <a:sym typeface="Roboto"/>
              </a:rPr>
              <a:t>Ma Chun Yiu 1155082998</a:t>
            </a:r>
            <a:endParaRPr i="1">
              <a:latin typeface="Roboto"/>
              <a:ea typeface="Roboto"/>
              <a:cs typeface="Roboto"/>
              <a:sym typeface="Roboto"/>
            </a:endParaRPr>
          </a:p>
          <a:p>
            <a:pPr indent="0" lvl="0" marL="0" rtl="0" algn="l">
              <a:spcBef>
                <a:spcPts val="0"/>
              </a:spcBef>
              <a:spcAft>
                <a:spcPts val="0"/>
              </a:spcAft>
              <a:buNone/>
            </a:pPr>
            <a:r>
              <a:rPr i="1" lang="en-GB">
                <a:latin typeface="Roboto"/>
                <a:ea typeface="Roboto"/>
                <a:cs typeface="Roboto"/>
                <a:sym typeface="Roboto"/>
              </a:rPr>
              <a:t>Yu Sharon Cheuk Lam 1155064221</a:t>
            </a:r>
            <a:endParaRPr i="1">
              <a:latin typeface="Roboto"/>
              <a:ea typeface="Roboto"/>
              <a:cs typeface="Roboto"/>
              <a:sym typeface="Roboto"/>
            </a:endParaRPr>
          </a:p>
          <a:p>
            <a:pPr indent="0" lvl="0" marL="0" rtl="0" algn="l">
              <a:spcBef>
                <a:spcPts val="0"/>
              </a:spcBef>
              <a:spcAft>
                <a:spcPts val="0"/>
              </a:spcAft>
              <a:buNone/>
            </a:pPr>
            <a:r>
              <a:rPr i="1" lang="en-GB">
                <a:latin typeface="Roboto"/>
                <a:ea typeface="Roboto"/>
                <a:cs typeface="Roboto"/>
                <a:sym typeface="Roboto"/>
              </a:rPr>
              <a:t>Chan Lok Hang 1155062722</a:t>
            </a:r>
            <a:endParaRPr i="1">
              <a:latin typeface="Roboto"/>
              <a:ea typeface="Roboto"/>
              <a:cs typeface="Roboto"/>
              <a:sym typeface="Roboto"/>
            </a:endParaRPr>
          </a:p>
          <a:p>
            <a:pPr indent="0" lvl="0" marL="0" rtl="0" algn="l">
              <a:spcBef>
                <a:spcPts val="0"/>
              </a:spcBef>
              <a:spcAft>
                <a:spcPts val="0"/>
              </a:spcAft>
              <a:buNone/>
            </a:pPr>
            <a:r>
              <a:rPr i="1" lang="en-GB">
                <a:latin typeface="Roboto"/>
                <a:ea typeface="Roboto"/>
                <a:cs typeface="Roboto"/>
                <a:sym typeface="Roboto"/>
              </a:rPr>
              <a:t>Lam Cheuk Fung 1155063063</a:t>
            </a:r>
            <a:endParaRPr i="1">
              <a:latin typeface="Roboto"/>
              <a:ea typeface="Roboto"/>
              <a:cs typeface="Roboto"/>
              <a:sym typeface="Roboto"/>
            </a:endParaRPr>
          </a:p>
          <a:p>
            <a:pPr indent="0" lvl="0" marL="0" rtl="0" algn="l">
              <a:spcBef>
                <a:spcPts val="0"/>
              </a:spcBef>
              <a:spcAft>
                <a:spcPts val="0"/>
              </a:spcAft>
              <a:buNone/>
            </a:pPr>
            <a:r>
              <a:rPr i="1" lang="en-GB">
                <a:latin typeface="Roboto"/>
                <a:ea typeface="Roboto"/>
                <a:cs typeface="Roboto"/>
                <a:sym typeface="Roboto"/>
              </a:rPr>
              <a:t>Lau Yuk To 1155047823</a:t>
            </a:r>
            <a:endParaRPr i="1">
              <a:latin typeface="Roboto"/>
              <a:ea typeface="Roboto"/>
              <a:cs typeface="Roboto"/>
              <a:sym typeface="Roboto"/>
            </a:endParaRPr>
          </a:p>
          <a:p>
            <a:pPr indent="0" lvl="0" marL="0" rtl="0" algn="l">
              <a:spcBef>
                <a:spcPts val="0"/>
              </a:spcBef>
              <a:spcAft>
                <a:spcPts val="0"/>
              </a:spcAft>
              <a:buNone/>
            </a:pPr>
            <a:r>
              <a:rPr i="1" lang="en-GB">
                <a:latin typeface="Roboto"/>
                <a:ea typeface="Roboto"/>
                <a:cs typeface="Roboto"/>
                <a:sym typeface="Roboto"/>
              </a:rPr>
              <a:t>Sing Cheuk Yan 1155064359</a:t>
            </a:r>
            <a:endParaRPr i="1">
              <a:latin typeface="Cambria"/>
              <a:ea typeface="Cambria"/>
              <a:cs typeface="Cambria"/>
              <a:sym typeface="Cambria"/>
            </a:endParaRPr>
          </a:p>
          <a:p>
            <a:pPr indent="0" lvl="0" marL="0" rtl="0">
              <a:spcBef>
                <a:spcPts val="0"/>
              </a:spcBef>
              <a:spcAft>
                <a:spcPts val="0"/>
              </a:spcAft>
              <a:buNone/>
            </a:pPr>
            <a:r>
              <a:t/>
            </a:r>
            <a:endParaRPr/>
          </a:p>
        </p:txBody>
      </p:sp>
      <p:sp>
        <p:nvSpPr>
          <p:cNvPr id="106" name="Shape 1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Services provided by Fetch: </a:t>
            </a:r>
            <a:r>
              <a:rPr lang="en-GB" u="sng">
                <a:solidFill>
                  <a:schemeClr val="hlink"/>
                </a:solidFill>
                <a:hlinkClick r:id="rId2"/>
              </a:rPr>
              <a:t>https://www.fetchpetcare.com/services/</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Licensing requirement: </a:t>
            </a:r>
            <a:r>
              <a:rPr lang="en-GB" u="sng">
                <a:solidFill>
                  <a:schemeClr val="hlink"/>
                </a:solidFill>
                <a:hlinkClick r:id="rId2"/>
              </a:rPr>
              <a:t>https://surety1.com/guides/how-to-start-pet-sitting-business/</a:t>
            </a:r>
            <a:endParaRPr/>
          </a:p>
          <a:p>
            <a:pPr indent="0" lvl="0" marL="0">
              <a:spcBef>
                <a:spcPts val="0"/>
              </a:spcBef>
              <a:spcAft>
                <a:spcPts val="0"/>
              </a:spcAft>
              <a:buNone/>
            </a:pPr>
            <a:r>
              <a:t/>
            </a:r>
            <a:endParaRPr/>
          </a:p>
          <a:p>
            <a:pPr indent="0" lvl="0" marL="0">
              <a:spcBef>
                <a:spcPts val="0"/>
              </a:spcBef>
              <a:spcAft>
                <a:spcPts val="0"/>
              </a:spcAft>
              <a:buNone/>
            </a:pPr>
            <a:r>
              <a:rPr lang="en-GB"/>
              <a:t>Services provided by Rover: </a:t>
            </a:r>
            <a:r>
              <a:rPr lang="en-GB" u="sng">
                <a:solidFill>
                  <a:schemeClr val="hlink"/>
                </a:solidFill>
                <a:hlinkClick r:id="rId3"/>
              </a:rPr>
              <a:t>https://www.rover.com/?ref=header</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a:latin typeface="Roboto"/>
                <a:ea typeface="Roboto"/>
                <a:cs typeface="Roboto"/>
                <a:sym typeface="Roboto"/>
              </a:rPr>
              <a:t>Cost to retain customers: </a:t>
            </a:r>
            <a:r>
              <a:rPr lang="en-GB" sz="1200" u="sng">
                <a:solidFill>
                  <a:schemeClr val="hlink"/>
                </a:solidFill>
                <a:latin typeface="Roboto"/>
                <a:ea typeface="Roboto"/>
                <a:cs typeface="Roboto"/>
                <a:sym typeface="Roboto"/>
                <a:hlinkClick r:id="rId2"/>
              </a:rPr>
              <a:t>https://www.optimove.com/learning-center/customer-acquisition-vs-retention-costs</a:t>
            </a:r>
            <a:endParaRPr sz="12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*Varies depends on price charged by different sitter(listed in their profile)</a:t>
            </a:r>
            <a:endParaRPr/>
          </a:p>
          <a:p>
            <a:pPr indent="0" lvl="0" marL="0">
              <a:spcBef>
                <a:spcPts val="0"/>
              </a:spcBef>
              <a:spcAft>
                <a:spcPts val="0"/>
              </a:spcAft>
              <a:buNone/>
            </a:pPr>
            <a:r>
              <a:t/>
            </a:r>
            <a:endParaRPr/>
          </a:p>
          <a:p>
            <a:pPr indent="0" lvl="0" marL="0">
              <a:spcBef>
                <a:spcPts val="0"/>
              </a:spcBef>
              <a:spcAft>
                <a:spcPts val="0"/>
              </a:spcAft>
              <a:buNone/>
            </a:pPr>
            <a:r>
              <a:rPr lang="en-GB"/>
              <a:t>Pricing:</a:t>
            </a:r>
            <a:endParaRPr/>
          </a:p>
          <a:p>
            <a:pPr indent="0" lvl="0" marL="0">
              <a:spcBef>
                <a:spcPts val="0"/>
              </a:spcBef>
              <a:spcAft>
                <a:spcPts val="0"/>
              </a:spcAft>
              <a:buNone/>
            </a:pPr>
            <a:r>
              <a:rPr lang="en-GB"/>
              <a:t>https://support.rover.com/hc/en-us/articles/205385304-What-are-the-service-fees-</a:t>
            </a:r>
            <a:endParaRPr/>
          </a:p>
          <a:p>
            <a:pPr indent="0" lvl="0" marL="0">
              <a:spcBef>
                <a:spcPts val="0"/>
              </a:spcBef>
              <a:spcAft>
                <a:spcPts val="0"/>
              </a:spcAft>
              <a:buNone/>
            </a:pPr>
            <a:r>
              <a:rPr lang="en-GB" u="sng">
                <a:solidFill>
                  <a:srgbClr val="0097A7"/>
                </a:solidFill>
                <a:hlinkClick r:id="rId2"/>
              </a:rPr>
              <a:t>https://www.brickunderground.com/live/on-demand-dog-walking-app-nyc</a:t>
            </a:r>
            <a:endParaRPr/>
          </a:p>
          <a:p>
            <a:pPr indent="0" lvl="0" marL="0">
              <a:spcBef>
                <a:spcPts val="0"/>
              </a:spcBef>
              <a:spcAft>
                <a:spcPts val="0"/>
              </a:spcAft>
              <a:buNone/>
            </a:pPr>
            <a:r>
              <a:rPr lang="en-GB" u="sng">
                <a:solidFill>
                  <a:srgbClr val="0097A7"/>
                </a:solidFill>
                <a:hlinkClick r:id="rId3"/>
              </a:rPr>
              <a:t>https://petpace.com/hot-dog-5-billion-uberesque-dog-sitting-market/</a:t>
            </a:r>
            <a:endParaRPr/>
          </a:p>
          <a:p>
            <a:pPr indent="0" lvl="0" marL="0">
              <a:spcBef>
                <a:spcPts val="0"/>
              </a:spcBef>
              <a:spcAft>
                <a:spcPts val="0"/>
              </a:spcAft>
              <a:buNone/>
            </a:pPr>
            <a:r>
              <a:rPr lang="en-GB" u="sng">
                <a:solidFill>
                  <a:srgbClr val="0097A7"/>
                </a:solidFill>
                <a:hlinkClick r:id="rId4"/>
              </a:rPr>
              <a:t>https://swifto.com/pricing</a:t>
            </a:r>
            <a:endParaRPr/>
          </a:p>
          <a:p>
            <a:pPr indent="0" lvl="0" marL="0">
              <a:spcBef>
                <a:spcPts val="0"/>
              </a:spcBef>
              <a:spcAft>
                <a:spcPts val="0"/>
              </a:spcAft>
              <a:buNone/>
            </a:pPr>
            <a:r>
              <a:rPr lang="en-GB"/>
              <a:t>https://www.fetchpetcare.com/pittsburgh-cranberry-wexford/services/#services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Rover.com press release</a:t>
            </a:r>
            <a:endParaRPr/>
          </a:p>
          <a:p>
            <a:pPr indent="0" lvl="0" marL="0" rtl="0">
              <a:spcBef>
                <a:spcPts val="0"/>
              </a:spcBef>
              <a:spcAft>
                <a:spcPts val="0"/>
              </a:spcAft>
              <a:buNone/>
            </a:pPr>
            <a:r>
              <a:rPr lang="en-GB" u="sng">
                <a:solidFill>
                  <a:srgbClr val="0097A7"/>
                </a:solidFill>
                <a:hlinkClick r:id="rId2"/>
              </a:rPr>
              <a:t>https://www.rover.com/blog/press-release/rapidly-growing-leaders-pet-care-services-rover-com-dogvacay-join-forces/</a:t>
            </a:r>
            <a:endParaRPr/>
          </a:p>
          <a:p>
            <a:pPr indent="0" lvl="0" marL="0" rtl="0">
              <a:spcBef>
                <a:spcPts val="0"/>
              </a:spcBef>
              <a:spcAft>
                <a:spcPts val="0"/>
              </a:spcAft>
              <a:buNone/>
            </a:pPr>
            <a:r>
              <a:t/>
            </a:r>
            <a:endParaRPr/>
          </a:p>
          <a:p>
            <a:pPr indent="0" lvl="0" marL="0" rtl="0">
              <a:spcBef>
                <a:spcPts val="0"/>
              </a:spcBef>
              <a:spcAft>
                <a:spcPts val="0"/>
              </a:spcAft>
              <a:buNone/>
            </a:pPr>
            <a:r>
              <a:rPr lang="en-GB"/>
              <a:t>Funding and valuation</a:t>
            </a:r>
            <a:endParaRPr/>
          </a:p>
          <a:p>
            <a:pPr indent="0" lvl="0" marL="0" rtl="0">
              <a:spcBef>
                <a:spcPts val="0"/>
              </a:spcBef>
              <a:spcAft>
                <a:spcPts val="0"/>
              </a:spcAft>
              <a:buNone/>
            </a:pPr>
            <a:r>
              <a:rPr lang="en-GB"/>
              <a:t>https://www.funderbeam.com/startups/rover-com/funding?ref=teleport</a:t>
            </a:r>
            <a:endParaRPr sz="1300">
              <a:solidFill>
                <a:schemeClr val="folHlink"/>
              </a:solidFill>
              <a:latin typeface="Cambria"/>
              <a:ea typeface="Cambria"/>
              <a:cs typeface="Cambria"/>
              <a:sym typeface="Cambri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Full passage on terms and services (</a:t>
            </a:r>
            <a:r>
              <a:rPr lang="en-GB" u="sng">
                <a:solidFill>
                  <a:srgbClr val="0097A7"/>
                </a:solidFill>
                <a:hlinkClick r:id="rId2"/>
              </a:rPr>
              <a:t>https://www.rover.com/tos/</a:t>
            </a:r>
            <a:r>
              <a:rPr lang="en-GB"/>
              <a:t>) </a:t>
            </a:r>
            <a:endParaRPr/>
          </a:p>
          <a:p>
            <a:pPr indent="0" lvl="0" marL="0">
              <a:spcBef>
                <a:spcPts val="0"/>
              </a:spcBef>
              <a:spcAft>
                <a:spcPts val="0"/>
              </a:spcAft>
              <a:buNone/>
            </a:pPr>
            <a:r>
              <a:rPr lang="en-GB" sz="1050">
                <a:solidFill>
                  <a:srgbClr val="555555"/>
                </a:solidFill>
                <a:highlight>
                  <a:schemeClr val="lt1"/>
                </a:highlight>
                <a:latin typeface="Roboto"/>
                <a:ea typeface="Roboto"/>
                <a:cs typeface="Roboto"/>
                <a:sym typeface="Roboto"/>
              </a:rPr>
              <a:t>We make no representations or warranties about the quality of boarding, pet sitting, dog walking, house sitting, transportation, or other services provided by Service Providers (“</a:t>
            </a:r>
            <a:r>
              <a:rPr b="1" lang="en-GB" sz="1050">
                <a:solidFill>
                  <a:srgbClr val="555555"/>
                </a:solidFill>
                <a:highlight>
                  <a:schemeClr val="lt1"/>
                </a:highlight>
                <a:latin typeface="Roboto"/>
                <a:ea typeface="Roboto"/>
                <a:cs typeface="Roboto"/>
                <a:sym typeface="Roboto"/>
              </a:rPr>
              <a:t>Pet Care Services</a:t>
            </a:r>
            <a:r>
              <a:rPr lang="en-GB" sz="1050">
                <a:solidFill>
                  <a:srgbClr val="555555"/>
                </a:solidFill>
                <a:highlight>
                  <a:schemeClr val="lt1"/>
                </a:highlight>
                <a:latin typeface="Roboto"/>
                <a:ea typeface="Roboto"/>
                <a:cs typeface="Roboto"/>
                <a:sym typeface="Roboto"/>
              </a:rPr>
              <a:t>”), or about your interactions and dealings with users. Though we provide general guidance on our Site to Service Providers about safety and pet care and to Pet Owners about selecting and engaging Service Providers, Rover does not employ, recommend or endorse Service Providers or Pet Owners, and we will not be responsible or liable for the performance or conduct of Service Providers or Pet Owners, whether online or offline.  We conduct an initial review of Service Provider profiles and we facilitate background checks on Service Providers conducted by a third party, but, except where explicitly specified in the Rover Service (and then only to the extent specified), do not otherwise screen Service Providers or Pet Owners.  </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Rover 101 and Quiz:</a:t>
            </a:r>
            <a:endParaRPr/>
          </a:p>
          <a:p>
            <a:pPr indent="0" lvl="0" marL="0" rtl="0">
              <a:spcBef>
                <a:spcPts val="0"/>
              </a:spcBef>
              <a:spcAft>
                <a:spcPts val="0"/>
              </a:spcAft>
              <a:buNone/>
            </a:pPr>
            <a:r>
              <a:rPr lang="en-GB"/>
              <a:t>From : </a:t>
            </a:r>
            <a:r>
              <a:rPr lang="en-GB"/>
              <a:t>https://www.rover.com/rover-101/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Font typeface="Arial"/>
              <a:buNone/>
            </a:pPr>
            <a:r>
              <a:rPr lang="en-GB">
                <a:latin typeface="Roboto Medium"/>
                <a:ea typeface="Roboto Medium"/>
                <a:cs typeface="Roboto Medium"/>
                <a:sym typeface="Roboto Medium"/>
              </a:rPr>
              <a:t>With the increasing popularity of Sharing economies, especially for markets such as the United States, Rover.com is a great example to earn an insight to what has been done right, and their potential weaknesses.</a:t>
            </a:r>
            <a:endParaRPr>
              <a:latin typeface="Roboto Medium"/>
              <a:ea typeface="Roboto Medium"/>
              <a:cs typeface="Roboto Medium"/>
              <a:sym typeface="Roboto Medium"/>
            </a:endParaRPr>
          </a:p>
          <a:p>
            <a:pPr indent="0" lvl="0" marL="0" rtl="0">
              <a:spcBef>
                <a:spcPts val="0"/>
              </a:spcBef>
              <a:spcAft>
                <a:spcPts val="0"/>
              </a:spcAft>
              <a:buClr>
                <a:srgbClr val="000000"/>
              </a:buClr>
              <a:buFont typeface="Arial"/>
              <a:buNone/>
            </a:pPr>
            <a:r>
              <a:t/>
            </a:r>
            <a:endParaRPr>
              <a:latin typeface="Roboto Medium"/>
              <a:ea typeface="Roboto Medium"/>
              <a:cs typeface="Roboto Medium"/>
              <a:sym typeface="Roboto Medium"/>
            </a:endParaRPr>
          </a:p>
          <a:p>
            <a:pPr indent="0" lvl="0" marL="0" rtl="0">
              <a:spcBef>
                <a:spcPts val="0"/>
              </a:spcBef>
              <a:spcAft>
                <a:spcPts val="0"/>
              </a:spcAft>
              <a:buClr>
                <a:srgbClr val="000000"/>
              </a:buClr>
              <a:buFont typeface="Arial"/>
              <a:buNone/>
            </a:pPr>
            <a:r>
              <a:rPr lang="en-GB">
                <a:latin typeface="Roboto Medium"/>
                <a:ea typeface="Roboto Medium"/>
                <a:cs typeface="Roboto Medium"/>
                <a:sym typeface="Roboto Medium"/>
              </a:rPr>
              <a:t>The following presentation will cover Rover.com’s business and it’s position in the market using Porter’s five forces and the SCP model. Also investigating into how Rover.com managed to deal with common pitfalls on online sharing economy platforms and some preliminary recommendations for their next step.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20000"/>
              </a:lnSpc>
              <a:spcBef>
                <a:spcPts val="0"/>
              </a:spcBef>
              <a:spcAft>
                <a:spcPts val="0"/>
              </a:spcAft>
              <a:buNone/>
            </a:pPr>
            <a:r>
              <a:rPr lang="en-GB" sz="1200">
                <a:latin typeface="Roboto"/>
                <a:ea typeface="Roboto"/>
                <a:cs typeface="Roboto"/>
                <a:sym typeface="Roboto"/>
              </a:rPr>
              <a:t>*</a:t>
            </a:r>
            <a:r>
              <a:rPr lang="en-GB">
                <a:latin typeface="Roboto"/>
                <a:ea typeface="Roboto"/>
                <a:cs typeface="Roboto"/>
                <a:sym typeface="Roboto"/>
              </a:rPr>
              <a:t>Manual Search of County Records</a:t>
            </a:r>
            <a:br>
              <a:rPr lang="en-GB">
                <a:latin typeface="Roboto"/>
                <a:ea typeface="Roboto"/>
                <a:cs typeface="Roboto"/>
                <a:sym typeface="Roboto"/>
              </a:rPr>
            </a:br>
            <a:r>
              <a:rPr lang="en-GB" sz="1200">
                <a:latin typeface="Roboto"/>
                <a:ea typeface="Roboto"/>
                <a:cs typeface="Roboto"/>
                <a:sym typeface="Roboto"/>
              </a:rPr>
              <a:t> A manual search of county court records based on the person's address history over the last seven years.</a:t>
            </a:r>
            <a:endParaRPr>
              <a:latin typeface="Roboto"/>
              <a:ea typeface="Roboto"/>
              <a:cs typeface="Roboto"/>
              <a:sym typeface="Roboto"/>
            </a:endParaRPr>
          </a:p>
          <a:p>
            <a:pPr indent="0" lvl="0" marL="0" rtl="0">
              <a:lnSpc>
                <a:spcPct val="120000"/>
              </a:lnSpc>
              <a:spcBef>
                <a:spcPts val="0"/>
              </a:spcBef>
              <a:spcAft>
                <a:spcPts val="0"/>
              </a:spcAft>
              <a:buNone/>
            </a:pPr>
            <a:r>
              <a:rPr lang="en-GB">
                <a:latin typeface="Roboto"/>
                <a:ea typeface="Roboto"/>
                <a:cs typeface="Roboto"/>
                <a:sym typeface="Roboto"/>
              </a:rPr>
              <a:t>(</a:t>
            </a:r>
            <a:r>
              <a:rPr lang="en-GB" sz="1050"/>
              <a:t>“Sitter and Dog Walker Background Checks.”</a:t>
            </a:r>
            <a:r>
              <a:rPr i="1" lang="en-GB" sz="1050"/>
              <a:t>Rover.com</a:t>
            </a:r>
            <a:r>
              <a:rPr lang="en-GB" sz="1050"/>
              <a:t>, </a:t>
            </a:r>
            <a:r>
              <a:rPr lang="en-GB" sz="1050" u="sng">
                <a:solidFill>
                  <a:schemeClr val="hlink"/>
                </a:solidFill>
                <a:hlinkClick r:id="rId2"/>
              </a:rPr>
              <a:t>www.rover.com/background-checks/</a:t>
            </a:r>
            <a:r>
              <a:rPr lang="en-GB" sz="1050"/>
              <a:t>.)</a:t>
            </a:r>
            <a:endParaRPr>
              <a:latin typeface="Roboto"/>
              <a:ea typeface="Roboto"/>
              <a:cs typeface="Roboto"/>
              <a:sym typeface="Roboto"/>
            </a:endParaRPr>
          </a:p>
          <a:p>
            <a:pPr indent="0" lvl="0" marL="0" rtl="0">
              <a:lnSpc>
                <a:spcPct val="120000"/>
              </a:lnSpc>
              <a:spcBef>
                <a:spcPts val="0"/>
              </a:spcBef>
              <a:spcAft>
                <a:spcPts val="0"/>
              </a:spcAft>
              <a:buNone/>
            </a:pPr>
            <a:r>
              <a:t/>
            </a:r>
            <a:endParaRPr>
              <a:latin typeface="Roboto"/>
              <a:ea typeface="Roboto"/>
              <a:cs typeface="Roboto"/>
              <a:sym typeface="Roboto"/>
            </a:endParaRPr>
          </a:p>
          <a:p>
            <a:pPr indent="0" lvl="0" marL="0" rtl="0">
              <a:lnSpc>
                <a:spcPct val="120000"/>
              </a:lnSpc>
              <a:spcBef>
                <a:spcPts val="0"/>
              </a:spcBef>
              <a:spcAft>
                <a:spcPts val="0"/>
              </a:spcAft>
              <a:buNone/>
            </a:pPr>
            <a:r>
              <a:rPr lang="en-GB" sz="1200">
                <a:latin typeface="Roboto"/>
                <a:ea typeface="Roboto"/>
                <a:cs typeface="Roboto"/>
                <a:sym typeface="Roboto"/>
              </a:rPr>
              <a:t>**Only 1% applicants passed the walker screening</a:t>
            </a:r>
            <a:br>
              <a:rPr lang="en-GB" sz="1200">
                <a:latin typeface="Roboto"/>
                <a:ea typeface="Roboto"/>
                <a:cs typeface="Roboto"/>
                <a:sym typeface="Roboto"/>
              </a:rPr>
            </a:br>
            <a:r>
              <a:rPr lang="en-GB" sz="1200">
                <a:latin typeface="Roboto"/>
                <a:ea typeface="Roboto"/>
                <a:cs typeface="Roboto"/>
                <a:sym typeface="Roboto"/>
              </a:rPr>
              <a:t>‘</a:t>
            </a:r>
            <a:r>
              <a:rPr lang="en-GB" sz="1200">
                <a:highlight>
                  <a:srgbClr val="FFFFFF"/>
                </a:highlight>
                <a:latin typeface="Georgia"/>
                <a:ea typeface="Georgia"/>
                <a:cs typeface="Georgia"/>
                <a:sym typeface="Georgia"/>
              </a:rPr>
              <a:t>Rover says about 1 percent of people who apply to be on-demand dog walkers make the cut.’ </a:t>
            </a:r>
            <a:endParaRPr sz="1200">
              <a:solidFill>
                <a:srgbClr val="222222"/>
              </a:solidFill>
              <a:highlight>
                <a:srgbClr val="FFFFFF"/>
              </a:highlight>
              <a:latin typeface="Georgia"/>
              <a:ea typeface="Georgia"/>
              <a:cs typeface="Georgia"/>
              <a:sym typeface="Georgia"/>
            </a:endParaRPr>
          </a:p>
          <a:p>
            <a:pPr indent="0" lvl="0" marL="0" rtl="0">
              <a:lnSpc>
                <a:spcPct val="143181"/>
              </a:lnSpc>
              <a:spcBef>
                <a:spcPts val="400"/>
              </a:spcBef>
              <a:spcAft>
                <a:spcPts val="0"/>
              </a:spcAft>
              <a:buNone/>
            </a:pPr>
            <a:r>
              <a:rPr lang="en-GB" sz="1050"/>
              <a:t>(Zaleski, and Bloomberg. “Wag, the 'Uber for Dog-Walking,' Is Drawing Scrutiny for Allegedly Losing Dogs.” </a:t>
            </a:r>
            <a:r>
              <a:rPr i="1" lang="en-GB" sz="1050"/>
              <a:t>SFGate</a:t>
            </a:r>
            <a:r>
              <a:rPr lang="en-GB" sz="1050"/>
              <a:t>, Bloomberg, 17 Oct. 2017, </a:t>
            </a:r>
            <a:r>
              <a:rPr lang="en-GB" sz="1050" u="sng">
                <a:solidFill>
                  <a:schemeClr val="hlink"/>
                </a:solidFill>
                <a:hlinkClick r:id="rId3"/>
              </a:rPr>
              <a:t>www.sfgate.com/business/article/Wag-the-Uber-for-Dog-Walking-Is-Drawing-12280890.php</a:t>
            </a:r>
            <a:r>
              <a:rPr lang="en-GB" sz="1050"/>
              <a:t>.)</a:t>
            </a:r>
            <a:endParaRPr sz="1200">
              <a:solidFill>
                <a:srgbClr val="222222"/>
              </a:solidFill>
              <a:highlight>
                <a:srgbClr val="FFFFFF"/>
              </a:highlight>
              <a:latin typeface="Georgia"/>
              <a:ea typeface="Georgia"/>
              <a:cs typeface="Georgia"/>
              <a:sym typeface="Georgia"/>
            </a:endParaRPr>
          </a:p>
          <a:p>
            <a:pPr indent="0" lvl="0" marL="0" rtl="0">
              <a:lnSpc>
                <a:spcPct val="120000"/>
              </a:lnSpc>
              <a:spcBef>
                <a:spcPts val="0"/>
              </a:spcBef>
              <a:spcAft>
                <a:spcPts val="0"/>
              </a:spcAft>
              <a:buNone/>
            </a:pPr>
            <a:r>
              <a:t/>
            </a:r>
            <a:endParaRPr sz="1200">
              <a:solidFill>
                <a:srgbClr val="222222"/>
              </a:solidFill>
              <a:highlight>
                <a:srgbClr val="FFFFFF"/>
              </a:highlight>
              <a:latin typeface="Georgia"/>
              <a:ea typeface="Georgia"/>
              <a:cs typeface="Georgia"/>
              <a:sym typeface="Georgi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Full passage of news:</a:t>
            </a:r>
            <a:endParaRPr/>
          </a:p>
          <a:p>
            <a:pPr indent="0" lvl="0" marL="0">
              <a:spcBef>
                <a:spcPts val="0"/>
              </a:spcBef>
              <a:spcAft>
                <a:spcPts val="0"/>
              </a:spcAft>
              <a:buNone/>
            </a:pPr>
            <a:r>
              <a:rPr lang="en-GB"/>
              <a:t>(</a:t>
            </a:r>
            <a:r>
              <a:rPr lang="en-GB" sz="1000"/>
              <a:t>Robertson, Michelle. “What Happened When a Sitter Found on Rover.com Lost an Oakland Woman's Dog.” </a:t>
            </a:r>
            <a:r>
              <a:rPr i="1" lang="en-GB" sz="1000"/>
              <a:t>SFGate</a:t>
            </a:r>
            <a:r>
              <a:rPr lang="en-GB" sz="1000"/>
              <a:t>, San Francisco Chronicle, 25 Oct. 2017, </a:t>
            </a:r>
            <a:r>
              <a:rPr lang="en-GB" sz="1000" u="sng">
                <a:solidFill>
                  <a:srgbClr val="0097A7"/>
                </a:solidFill>
                <a:hlinkClick r:id="rId2"/>
              </a:rPr>
              <a:t>www.sfgate.com/bayarea/article/Rover-Uber-for-pets-lost-dog-12300456.php#photo-14407021</a:t>
            </a:r>
            <a:r>
              <a:rPr lang="en-GB" sz="1000"/>
              <a:t>.)</a:t>
            </a:r>
            <a:endParaRPr sz="1000"/>
          </a:p>
          <a:p>
            <a:pPr indent="0" lvl="0" marL="0">
              <a:spcBef>
                <a:spcPts val="0"/>
              </a:spcBef>
              <a:spcAft>
                <a:spcPts val="0"/>
              </a:spcAft>
              <a:buNone/>
            </a:pPr>
            <a:r>
              <a:t/>
            </a:r>
            <a:endParaRPr sz="1000"/>
          </a:p>
          <a:p>
            <a:pPr indent="0" lvl="0" marL="0">
              <a:spcBef>
                <a:spcPts val="0"/>
              </a:spcBef>
              <a:spcAft>
                <a:spcPts val="0"/>
              </a:spcAft>
              <a:buNone/>
            </a:pPr>
            <a:r>
              <a:rPr lang="en-GB"/>
              <a:t>Rover Terms and Services</a:t>
            </a:r>
            <a:endParaRPr/>
          </a:p>
          <a:p>
            <a:pPr indent="0" lvl="0" marL="0">
              <a:spcBef>
                <a:spcPts val="0"/>
              </a:spcBef>
              <a:spcAft>
                <a:spcPts val="0"/>
              </a:spcAft>
              <a:buNone/>
            </a:pPr>
            <a:r>
              <a:rPr lang="en-GB"/>
              <a:t>(</a:t>
            </a:r>
            <a:r>
              <a:rPr lang="en-GB" sz="1050"/>
              <a:t>“Terms of Service.” </a:t>
            </a:r>
            <a:r>
              <a:rPr i="1" lang="en-GB" sz="1050"/>
              <a:t>Rover.com</a:t>
            </a:r>
            <a:r>
              <a:rPr lang="en-GB" sz="1050"/>
              <a:t>, www.rover.com/tos/.)</a:t>
            </a:r>
            <a:br>
              <a:rPr lang="en-GB"/>
            </a:br>
            <a:endParaRPr/>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*Q&amp;A on Rover Guarantee:</a:t>
            </a:r>
            <a:br>
              <a:rPr lang="en-GB"/>
            </a:br>
            <a:r>
              <a:rPr lang="en-GB"/>
              <a:t>“</a:t>
            </a:r>
            <a:r>
              <a:rPr b="1" lang="en-GB">
                <a:solidFill>
                  <a:srgbClr val="555555"/>
                </a:solidFill>
                <a:latin typeface="Roboto"/>
                <a:ea typeface="Roboto"/>
                <a:cs typeface="Roboto"/>
                <a:sym typeface="Roboto"/>
              </a:rPr>
              <a:t>Are there other conditions, exclusions, or limitations?</a:t>
            </a:r>
            <a:endParaRPr b="1">
              <a:solidFill>
                <a:srgbClr val="555555"/>
              </a:solidFill>
              <a:latin typeface="Roboto"/>
              <a:ea typeface="Roboto"/>
              <a:cs typeface="Roboto"/>
              <a:sym typeface="Roboto"/>
            </a:endParaRPr>
          </a:p>
          <a:p>
            <a:pPr indent="0" lvl="0" marL="0" rtl="0">
              <a:lnSpc>
                <a:spcPct val="115000"/>
              </a:lnSpc>
              <a:spcBef>
                <a:spcPts val="0"/>
              </a:spcBef>
              <a:spcAft>
                <a:spcPts val="0"/>
              </a:spcAft>
              <a:buNone/>
            </a:pPr>
            <a:r>
              <a:rPr lang="en-GB">
                <a:solidFill>
                  <a:srgbClr val="555555"/>
                </a:solidFill>
                <a:latin typeface="Roboto"/>
                <a:ea typeface="Roboto"/>
                <a:cs typeface="Roboto"/>
                <a:sym typeface="Roboto"/>
              </a:rPr>
              <a:t>Yes. For example, injuries or damage involving automobiles or other vehicles, injury or damage caused by natural disasters or other uncontrollable events, or damage to precious goods such as fine art or family heirlooms, are excluded. For a complete understanding of the Rover Guarantee, including the full list of conditions, exclusions and limitations, we strongly encourage you to read the </a:t>
            </a:r>
            <a:r>
              <a:rPr lang="en-GB" u="sng">
                <a:solidFill>
                  <a:srgbClr val="14A4BE"/>
                </a:solidFill>
                <a:latin typeface="Roboto"/>
                <a:ea typeface="Roboto"/>
                <a:cs typeface="Roboto"/>
                <a:sym typeface="Roboto"/>
                <a:hlinkClick r:id="rId2"/>
              </a:rPr>
              <a:t>Rover Guarantee Terms and Conditions</a:t>
            </a:r>
            <a:r>
              <a:rPr lang="en-GB">
                <a:solidFill>
                  <a:srgbClr val="555555"/>
                </a:solidFill>
                <a:latin typeface="Roboto"/>
                <a:ea typeface="Roboto"/>
                <a:cs typeface="Roboto"/>
                <a:sym typeface="Roboto"/>
              </a:rPr>
              <a:t>, which are part and parcel of </a:t>
            </a:r>
            <a:r>
              <a:rPr lang="en-GB" u="sng">
                <a:solidFill>
                  <a:srgbClr val="14A4BE"/>
                </a:solidFill>
                <a:latin typeface="Roboto"/>
                <a:ea typeface="Roboto"/>
                <a:cs typeface="Roboto"/>
                <a:sym typeface="Roboto"/>
                <a:hlinkClick r:id="rId3"/>
              </a:rPr>
              <a:t>Rover's Terms of Service</a:t>
            </a:r>
            <a:r>
              <a:rPr lang="en-GB">
                <a:solidFill>
                  <a:srgbClr val="555555"/>
                </a:solidFill>
                <a:latin typeface="Roboto"/>
                <a:ea typeface="Roboto"/>
                <a:cs typeface="Roboto"/>
                <a:sym typeface="Roboto"/>
              </a:rPr>
              <a:t>.”</a:t>
            </a:r>
            <a:br>
              <a:rPr lang="en-GB">
                <a:solidFill>
                  <a:srgbClr val="555555"/>
                </a:solidFill>
                <a:latin typeface="Roboto"/>
                <a:ea typeface="Roboto"/>
                <a:cs typeface="Roboto"/>
                <a:sym typeface="Roboto"/>
              </a:rPr>
            </a:br>
            <a:r>
              <a:rPr lang="en-GB">
                <a:solidFill>
                  <a:srgbClr val="555555"/>
                </a:solidFill>
                <a:latin typeface="Roboto"/>
                <a:ea typeface="Roboto"/>
                <a:cs typeface="Roboto"/>
                <a:sym typeface="Roboto"/>
              </a:rPr>
              <a:t>(</a:t>
            </a:r>
            <a:r>
              <a:rPr lang="en-GB"/>
              <a:t>“Rover Guarantee.” </a:t>
            </a:r>
            <a:r>
              <a:rPr i="1" lang="en-GB"/>
              <a:t>Rover.com</a:t>
            </a:r>
            <a:r>
              <a:rPr lang="en-GB"/>
              <a:t>, www.rover.com/guarantee/.)</a:t>
            </a:r>
            <a:endParaRPr>
              <a:solidFill>
                <a:srgbClr val="555555"/>
              </a:solidFill>
              <a:latin typeface="Roboto"/>
              <a:ea typeface="Roboto"/>
              <a:cs typeface="Roboto"/>
              <a:sym typeface="Roboto"/>
            </a:endParaRPr>
          </a:p>
          <a:p>
            <a:pPr indent="0" lvl="0" marL="0">
              <a:spcBef>
                <a:spcPts val="80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GB"/>
              <a:t>*Doubt shown on Rover forum: </a:t>
            </a:r>
            <a:endParaRPr/>
          </a:p>
          <a:p>
            <a:pPr indent="0" lvl="0" marL="0">
              <a:spcBef>
                <a:spcPts val="0"/>
              </a:spcBef>
              <a:spcAft>
                <a:spcPts val="0"/>
              </a:spcAft>
              <a:buNone/>
            </a:pPr>
            <a:r>
              <a:rPr lang="en-GB"/>
              <a:t>‘’</a:t>
            </a:r>
            <a:r>
              <a:rPr lang="en-GB">
                <a:solidFill>
                  <a:srgbClr val="4B4B4B"/>
                </a:solidFill>
                <a:highlight>
                  <a:srgbClr val="FFFFFF"/>
                </a:highlight>
                <a:latin typeface="Open Sans"/>
                <a:ea typeface="Open Sans"/>
                <a:cs typeface="Open Sans"/>
                <a:sym typeface="Open Sans"/>
              </a:rPr>
              <a:t>Rover actually has no way to confirm the accuracy of what we as sitters say about ourselves during the "application process" (i.e., what we say in our profiles and the questions we answer). And those of us who have opted for a background check have only proved that we haven't been caught doing anything criminal, and that we live where we say we do ... it's pretty basic info.’’</a:t>
            </a:r>
            <a:endParaRPr>
              <a:solidFill>
                <a:srgbClr val="4B4B4B"/>
              </a:solidFill>
              <a:highlight>
                <a:srgbClr val="FFFFFF"/>
              </a:highlight>
              <a:latin typeface="Open Sans"/>
              <a:ea typeface="Open Sans"/>
              <a:cs typeface="Open Sans"/>
              <a:sym typeface="Open Sans"/>
            </a:endParaRPr>
          </a:p>
          <a:p>
            <a:pPr indent="0" lvl="0" marL="0">
              <a:spcBef>
                <a:spcPts val="0"/>
              </a:spcBef>
              <a:spcAft>
                <a:spcPts val="0"/>
              </a:spcAft>
              <a:buNone/>
            </a:pPr>
            <a:r>
              <a:rPr lang="en-GB"/>
              <a:t>(“Rover.com.” </a:t>
            </a:r>
            <a:r>
              <a:rPr i="1" lang="en-GB"/>
              <a:t>How Do I Know I Can Trust... | Rover Q&amp;A Community</a:t>
            </a:r>
            <a:r>
              <a:rPr lang="en-GB"/>
              <a:t>, www.rover.com/community/question/1192/how-do-i-know-i-can-trust-these-sitters-and-how-do-i-know-they-will-take-care-of-my-furbabies/.)</a:t>
            </a:r>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Shape 7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6" name="Shape 7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200"/>
              <a:t>“Certification for Professional Pet Sitters.” Pet Sitters International, </a:t>
            </a:r>
            <a:r>
              <a:rPr lang="en-GB" sz="1200" u="sng">
                <a:solidFill>
                  <a:schemeClr val="hlink"/>
                </a:solidFill>
                <a:hlinkClick r:id="rId2"/>
              </a:rPr>
              <a:t>www.petsit.com/certification</a:t>
            </a:r>
            <a:r>
              <a:rPr lang="en-GB" sz="1200"/>
              <a:t>.</a:t>
            </a:r>
            <a:endParaRPr sz="1200"/>
          </a:p>
          <a:p>
            <a:pPr indent="0" lvl="0" marL="0">
              <a:spcBef>
                <a:spcPts val="0"/>
              </a:spcBef>
              <a:spcAft>
                <a:spcPts val="0"/>
              </a:spcAft>
              <a:buNone/>
            </a:pPr>
            <a:r>
              <a:t/>
            </a:r>
            <a:endParaRPr sz="1200"/>
          </a:p>
          <a:p>
            <a:pPr indent="0" lvl="0" marL="0" rtl="0">
              <a:spcBef>
                <a:spcPts val="0"/>
              </a:spcBef>
              <a:spcAft>
                <a:spcPts val="0"/>
              </a:spcAft>
              <a:buNone/>
            </a:pPr>
            <a:r>
              <a:rPr lang="en-GB" sz="1200"/>
              <a:t>The application fee for the CPPS Exam is $275.</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5" name="Shape 7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1200">
                <a:latin typeface="Cambria"/>
                <a:ea typeface="Cambria"/>
                <a:cs typeface="Cambria"/>
                <a:sym typeface="Cambria"/>
              </a:rPr>
              <a:t>*</a:t>
            </a:r>
            <a:r>
              <a:rPr lang="en-GB" sz="1200">
                <a:latin typeface="Cambria"/>
                <a:ea typeface="Cambria"/>
                <a:cs typeface="Cambria"/>
                <a:sym typeface="Cambria"/>
              </a:rPr>
              <a:t>According to World Pet Population Data, </a:t>
            </a:r>
            <a:br>
              <a:rPr lang="en-GB" sz="1200">
                <a:latin typeface="Cambria"/>
                <a:ea typeface="Cambria"/>
                <a:cs typeface="Cambria"/>
                <a:sym typeface="Cambria"/>
              </a:rPr>
            </a:br>
            <a:r>
              <a:rPr lang="en-GB" sz="1200">
                <a:latin typeface="Cambria"/>
                <a:ea typeface="Cambria"/>
                <a:cs typeface="Cambria"/>
                <a:sym typeface="Cambria"/>
              </a:rPr>
              <a:t>Highest number of dogs and cats: USA (143,988,000), China (80,500,000), Brazil (48,266,000)</a:t>
            </a:r>
            <a:endParaRPr sz="1200">
              <a:latin typeface="Cambria"/>
              <a:ea typeface="Cambria"/>
              <a:cs typeface="Cambria"/>
              <a:sym typeface="Cambria"/>
            </a:endParaRPr>
          </a:p>
          <a:p>
            <a:pPr indent="0" lvl="0" marL="0" rtl="0">
              <a:lnSpc>
                <a:spcPct val="115000"/>
              </a:lnSpc>
              <a:spcBef>
                <a:spcPts val="0"/>
              </a:spcBef>
              <a:spcAft>
                <a:spcPts val="0"/>
              </a:spcAft>
              <a:buNone/>
            </a:pPr>
            <a:r>
              <a:rPr lang="en-GB" sz="1200">
                <a:latin typeface="Cambria"/>
                <a:ea typeface="Cambria"/>
                <a:cs typeface="Cambria"/>
                <a:sym typeface="Cambria"/>
              </a:rPr>
              <a:t>Dale, Steve. “World Pet Population Data Varies - but Human-Animal Bond Is Key.” Steve Dale Pet World, 13 June 2016, stevedalepetworld.com/world-pet-population-data-mixed-bag/.</a:t>
            </a:r>
            <a:endParaRPr sz="1200">
              <a:latin typeface="Cambria"/>
              <a:ea typeface="Cambria"/>
              <a:cs typeface="Cambria"/>
              <a:sym typeface="Cambria"/>
            </a:endParaRPr>
          </a:p>
          <a:p>
            <a:pPr indent="0" lvl="0" marL="0" rtl="0">
              <a:lnSpc>
                <a:spcPct val="115000"/>
              </a:lnSpc>
              <a:spcBef>
                <a:spcPts val="0"/>
              </a:spcBef>
              <a:spcAft>
                <a:spcPts val="0"/>
              </a:spcAft>
              <a:buNone/>
            </a:pPr>
            <a:r>
              <a:t/>
            </a:r>
            <a:endParaRPr sz="1200">
              <a:latin typeface="Cambria"/>
              <a:ea typeface="Cambria"/>
              <a:cs typeface="Cambria"/>
              <a:sym typeface="Cambria"/>
            </a:endParaRPr>
          </a:p>
          <a:p>
            <a:pPr indent="0" lvl="0" marL="0" rtl="0">
              <a:lnSpc>
                <a:spcPct val="115000"/>
              </a:lnSpc>
              <a:spcBef>
                <a:spcPts val="0"/>
              </a:spcBef>
              <a:spcAft>
                <a:spcPts val="0"/>
              </a:spcAft>
              <a:buNone/>
            </a:pPr>
            <a:r>
              <a:rPr lang="en-GB" sz="1200">
                <a:latin typeface="Cambria"/>
                <a:ea typeface="Cambria"/>
                <a:cs typeface="Cambria"/>
                <a:sym typeface="Cambria"/>
              </a:rPr>
              <a:t>**Global Spending on Pets</a:t>
            </a:r>
            <a:endParaRPr sz="1200">
              <a:latin typeface="Cambria"/>
              <a:ea typeface="Cambria"/>
              <a:cs typeface="Cambria"/>
              <a:sym typeface="Cambria"/>
            </a:endParaRPr>
          </a:p>
          <a:p>
            <a:pPr indent="0" lvl="0" marL="0" rtl="0">
              <a:lnSpc>
                <a:spcPct val="115000"/>
              </a:lnSpc>
              <a:spcBef>
                <a:spcPts val="0"/>
              </a:spcBef>
              <a:spcAft>
                <a:spcPts val="0"/>
              </a:spcAft>
              <a:buNone/>
            </a:pPr>
            <a:r>
              <a:rPr lang="en-GB" sz="1200">
                <a:latin typeface="Cambria"/>
                <a:ea typeface="Cambria"/>
                <a:cs typeface="Cambria"/>
                <a:sym typeface="Cambria"/>
              </a:rPr>
              <a:t>Euromonitor International calculates that global pet care sales topped $109 billion last year and will continue to grow through 2022, albeit modestly in established markets like the United States, but more rapidly in the emerging markets that include Brazil, India, China, and Mexico. </a:t>
            </a:r>
            <a:endParaRPr sz="1200">
              <a:latin typeface="Cambria"/>
              <a:ea typeface="Cambria"/>
              <a:cs typeface="Cambria"/>
              <a:sym typeface="Cambria"/>
            </a:endParaRPr>
          </a:p>
          <a:p>
            <a:pPr indent="0" lvl="0" marL="0" rtl="0">
              <a:lnSpc>
                <a:spcPct val="115000"/>
              </a:lnSpc>
              <a:spcBef>
                <a:spcPts val="0"/>
              </a:spcBef>
              <a:spcAft>
                <a:spcPts val="0"/>
              </a:spcAft>
              <a:buNone/>
            </a:pPr>
            <a:r>
              <a:rPr lang="en-GB" sz="1200">
                <a:latin typeface="Cambria"/>
                <a:ea typeface="Cambria"/>
                <a:cs typeface="Cambria"/>
                <a:sym typeface="Cambria"/>
              </a:rPr>
              <a:t>Durkin, Andrea. “Unleashing Global Spending on Pets.” TradeVistas, 16 Feb. 2018, tradevistas.csis.org/unleashing-global-spending-pets/.</a:t>
            </a:r>
            <a:endParaRPr sz="1200">
              <a:latin typeface="Cambria"/>
              <a:ea typeface="Cambria"/>
              <a:cs typeface="Cambria"/>
              <a:sym typeface="Cambria"/>
            </a:endParaRPr>
          </a:p>
          <a:p>
            <a:pPr indent="0" lvl="0" marL="0" rtl="0">
              <a:lnSpc>
                <a:spcPct val="115000"/>
              </a:lnSpc>
              <a:spcBef>
                <a:spcPts val="0"/>
              </a:spcBef>
              <a:spcAft>
                <a:spcPts val="0"/>
              </a:spcAft>
              <a:buNone/>
            </a:pPr>
            <a:r>
              <a:t/>
            </a:r>
            <a:endParaRPr sz="1200">
              <a:latin typeface="Cambria"/>
              <a:ea typeface="Cambria"/>
              <a:cs typeface="Cambria"/>
              <a:sym typeface="Cambria"/>
            </a:endParaRPr>
          </a:p>
          <a:p>
            <a:pPr indent="0" lvl="0" marL="0" rtl="0">
              <a:lnSpc>
                <a:spcPct val="115000"/>
              </a:lnSpc>
              <a:spcBef>
                <a:spcPts val="0"/>
              </a:spcBef>
              <a:spcAft>
                <a:spcPts val="0"/>
              </a:spcAft>
              <a:buNone/>
            </a:pPr>
            <a:r>
              <a:rPr lang="en-GB" sz="1200">
                <a:latin typeface="Cambria"/>
                <a:ea typeface="Cambria"/>
                <a:cs typeface="Cambria"/>
                <a:sym typeface="Cambria"/>
              </a:rPr>
              <a:t>Competitiveness in Brazil and China</a:t>
            </a:r>
            <a:br>
              <a:rPr lang="en-GB" sz="1200">
                <a:latin typeface="Cambria"/>
                <a:ea typeface="Cambria"/>
                <a:cs typeface="Cambria"/>
                <a:sym typeface="Cambria"/>
              </a:rPr>
            </a:br>
            <a:r>
              <a:rPr lang="en-GB" sz="1200">
                <a:latin typeface="Roboto"/>
                <a:ea typeface="Roboto"/>
                <a:cs typeface="Roboto"/>
                <a:sym typeface="Roboto"/>
              </a:rPr>
              <a:t>Brazil: DogHero (Founded in 2014, Only 1,000+ sitters) </a:t>
            </a:r>
            <a:endParaRPr sz="1200">
              <a:latin typeface="Roboto"/>
              <a:ea typeface="Roboto"/>
              <a:cs typeface="Roboto"/>
              <a:sym typeface="Roboto"/>
            </a:endParaRPr>
          </a:p>
          <a:p>
            <a:pPr indent="0" lvl="0" marL="0" rtl="0">
              <a:lnSpc>
                <a:spcPct val="115000"/>
              </a:lnSpc>
              <a:spcBef>
                <a:spcPts val="0"/>
              </a:spcBef>
              <a:spcAft>
                <a:spcPts val="0"/>
              </a:spcAft>
              <a:buNone/>
            </a:pPr>
            <a:r>
              <a:rPr lang="en-GB" sz="1200">
                <a:latin typeface="Roboto"/>
                <a:ea typeface="Roboto"/>
                <a:cs typeface="Roboto"/>
                <a:sym typeface="Roboto"/>
              </a:rPr>
              <a:t>China: 小狗在家 (Founded in 2015, Only 10,000+ sitters)</a:t>
            </a:r>
            <a:endParaRPr sz="1200">
              <a:latin typeface="Cambria"/>
              <a:ea typeface="Cambria"/>
              <a:cs typeface="Cambria"/>
              <a:sym typeface="Cambria"/>
            </a:endParaRPr>
          </a:p>
          <a:p>
            <a:pPr indent="0" lvl="0" marL="0" rtl="0">
              <a:lnSpc>
                <a:spcPct val="115000"/>
              </a:lnSpc>
              <a:spcBef>
                <a:spcPts val="0"/>
              </a:spcBef>
              <a:spcAft>
                <a:spcPts val="0"/>
              </a:spcAft>
              <a:buNone/>
            </a:pPr>
            <a:r>
              <a:rPr lang="en-GB" sz="1200">
                <a:latin typeface="Cambria"/>
                <a:ea typeface="Cambria"/>
                <a:cs typeface="Cambria"/>
                <a:sym typeface="Cambria"/>
              </a:rPr>
              <a:t>孙园 . “共享经济模式的宠物看护平台DogHero完成310万美元融资.” 亿欧首页, 30 Aug. 2016, m.iyiou.com/p/31122.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7" name="Shape 7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a:latin typeface="Cambria"/>
                <a:ea typeface="Cambria"/>
                <a:cs typeface="Cambria"/>
                <a:sym typeface="Cambria"/>
              </a:rPr>
              <a:t>Harleigh, Sharon. “How to Tell If a Dog Needs a Companion.” Pets, 14 July 2016, pets.thenest.com/tell-dog-needs-companion-5329.html.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Shape 8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0" name="Shape 8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200">
                <a:latin typeface="Cambria"/>
                <a:ea typeface="Cambria"/>
                <a:cs typeface="Cambria"/>
                <a:sym typeface="Cambria"/>
              </a:rPr>
              <a:t>Editors, AskMen. “Yes, It's A Dating Site For Dog Owners - Get Ready To Swipe Ruff!” AskMen, </a:t>
            </a:r>
            <a:r>
              <a:rPr lang="en-GB" sz="1200" u="sng">
                <a:latin typeface="Cambria"/>
                <a:ea typeface="Cambria"/>
                <a:cs typeface="Cambria"/>
                <a:sym typeface="Cambria"/>
                <a:hlinkClick r:id="rId2"/>
              </a:rPr>
              <a:t>www.askmen.com/dating/online-dating-sites/apps/twindog-review.html</a:t>
            </a:r>
            <a:r>
              <a:rPr lang="en-GB" sz="1200">
                <a:latin typeface="Cambria"/>
                <a:ea typeface="Cambria"/>
                <a:cs typeface="Cambria"/>
                <a:sym typeface="Cambria"/>
              </a:rPr>
              <a:t>.</a:t>
            </a:r>
            <a:endParaRPr sz="1200">
              <a:latin typeface="Cambria"/>
              <a:ea typeface="Cambria"/>
              <a:cs typeface="Cambria"/>
              <a:sym typeface="Cambria"/>
            </a:endParaRPr>
          </a:p>
          <a:p>
            <a:pPr indent="0" lvl="0" marL="0">
              <a:spcBef>
                <a:spcPts val="0"/>
              </a:spcBef>
              <a:spcAft>
                <a:spcPts val="0"/>
              </a:spcAft>
              <a:buNone/>
            </a:pPr>
            <a:r>
              <a:t/>
            </a:r>
            <a:endParaRPr sz="1200">
              <a:latin typeface="Cambria"/>
              <a:ea typeface="Cambria"/>
              <a:cs typeface="Cambria"/>
              <a:sym typeface="Cambria"/>
            </a:endParaRPr>
          </a:p>
          <a:p>
            <a:pPr indent="0" lvl="0" marL="0">
              <a:spcBef>
                <a:spcPts val="0"/>
              </a:spcBef>
              <a:spcAft>
                <a:spcPts val="0"/>
              </a:spcAft>
              <a:buNone/>
            </a:pPr>
            <a:r>
              <a:rPr lang="en-GB" sz="1200">
                <a:latin typeface="Cambria"/>
                <a:ea typeface="Cambria"/>
                <a:cs typeface="Cambria"/>
                <a:sym typeface="Cambria"/>
              </a:rPr>
              <a:t>“Fetch A Date.” Fetch A Date, fetchadate.com/.</a:t>
            </a:r>
            <a:endParaRPr sz="1200">
              <a:latin typeface="Cambria"/>
              <a:ea typeface="Cambria"/>
              <a:cs typeface="Cambria"/>
              <a:sym typeface="Cambria"/>
            </a:endParaRPr>
          </a:p>
          <a:p>
            <a:pPr indent="0" lvl="0" marL="0">
              <a:spcBef>
                <a:spcPts val="0"/>
              </a:spcBef>
              <a:spcAft>
                <a:spcPts val="0"/>
              </a:spcAft>
              <a:buNone/>
            </a:pPr>
            <a:r>
              <a:t/>
            </a:r>
            <a:endParaRPr sz="1200">
              <a:latin typeface="Cambria"/>
              <a:ea typeface="Cambria"/>
              <a:cs typeface="Cambria"/>
              <a:sym typeface="Cambria"/>
            </a:endParaRPr>
          </a:p>
          <a:p>
            <a:pPr indent="0" lvl="0" marL="0">
              <a:spcBef>
                <a:spcPts val="0"/>
              </a:spcBef>
              <a:spcAft>
                <a:spcPts val="0"/>
              </a:spcAft>
              <a:buNone/>
            </a:pPr>
            <a:r>
              <a:rPr lang="en-GB" sz="1200">
                <a:latin typeface="Cambria"/>
                <a:ea typeface="Cambria"/>
                <a:cs typeface="Cambria"/>
                <a:sym typeface="Cambria"/>
              </a:rPr>
              <a:t>“A Fresh Breed of Social App for You and Your Dog.” Meet My Dog, meetmydogapp.com/.</a:t>
            </a:r>
            <a:endParaRPr sz="1200">
              <a:latin typeface="Cambria"/>
              <a:ea typeface="Cambria"/>
              <a:cs typeface="Cambria"/>
              <a:sym typeface="Cambria"/>
            </a:endParaRPr>
          </a:p>
          <a:p>
            <a:pPr indent="0" lvl="0" marL="0">
              <a:spcBef>
                <a:spcPts val="0"/>
              </a:spcBef>
              <a:spcAft>
                <a:spcPts val="0"/>
              </a:spcAft>
              <a:buNone/>
            </a:pPr>
            <a:r>
              <a:t/>
            </a:r>
            <a:endParaRPr sz="1200">
              <a:latin typeface="Cambria"/>
              <a:ea typeface="Cambria"/>
              <a:cs typeface="Cambria"/>
              <a:sym typeface="Cambria"/>
            </a:endParaRPr>
          </a:p>
          <a:p>
            <a:pPr indent="0" lvl="0" marL="0">
              <a:spcBef>
                <a:spcPts val="0"/>
              </a:spcBef>
              <a:spcAft>
                <a:spcPts val="0"/>
              </a:spcAft>
              <a:buNone/>
            </a:pPr>
            <a:r>
              <a:t/>
            </a:r>
            <a:endParaRPr sz="1200">
              <a:latin typeface="Cambria"/>
              <a:ea typeface="Cambria"/>
              <a:cs typeface="Cambria"/>
              <a:sym typeface="Cambria"/>
            </a:endParaRPr>
          </a:p>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Cambria"/>
                <a:ea typeface="Cambria"/>
                <a:cs typeface="Cambria"/>
                <a:sym typeface="Cambria"/>
              </a:rPr>
              <a:t>Hill, Charles W.L., Schilling, M.A., and Gareth R. Jones, </a:t>
            </a:r>
            <a:r>
              <a:rPr i="1" lang="en-GB">
                <a:latin typeface="Cambria"/>
                <a:ea typeface="Cambria"/>
                <a:cs typeface="Cambria"/>
                <a:sym typeface="Cambria"/>
              </a:rPr>
              <a:t>Strategic Management Theory: An Integrated Approach</a:t>
            </a:r>
            <a:r>
              <a:rPr lang="en-GB">
                <a:latin typeface="Cambria"/>
                <a:ea typeface="Cambria"/>
                <a:cs typeface="Cambria"/>
                <a:sym typeface="Cambria"/>
              </a:rPr>
              <a:t>, 12</a:t>
            </a:r>
            <a:r>
              <a:rPr baseline="30000" lang="en-GB">
                <a:latin typeface="Cambria"/>
                <a:ea typeface="Cambria"/>
                <a:cs typeface="Cambria"/>
                <a:sym typeface="Cambria"/>
              </a:rPr>
              <a:t>th</a:t>
            </a:r>
            <a:r>
              <a:rPr lang="en-GB">
                <a:latin typeface="Cambria"/>
                <a:ea typeface="Cambria"/>
                <a:cs typeface="Cambria"/>
                <a:sym typeface="Cambria"/>
              </a:rPr>
              <a:t> ed., Cengage Learning, </a:t>
            </a:r>
            <a:r>
              <a:rPr lang="en-GB" u="sng">
                <a:latin typeface="Cambria"/>
                <a:ea typeface="Cambria"/>
                <a:cs typeface="Cambria"/>
                <a:sym typeface="Cambria"/>
              </a:rPr>
              <a:t>2017</a:t>
            </a:r>
            <a:r>
              <a:rPr lang="en-GB">
                <a:latin typeface="Cambria"/>
                <a:ea typeface="Cambria"/>
                <a:cs typeface="Cambria"/>
                <a:sym typeface="Cambria"/>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Reference:</a:t>
            </a:r>
            <a:endParaRPr/>
          </a:p>
          <a:p>
            <a:pPr indent="0" lvl="0" marL="0">
              <a:spcBef>
                <a:spcPts val="0"/>
              </a:spcBef>
              <a:spcAft>
                <a:spcPts val="0"/>
              </a:spcAft>
              <a:buNone/>
            </a:pPr>
            <a:r>
              <a:rPr lang="en-GB" sz="1050"/>
              <a:t>Albert-Deitch, Cameron. “This Founder Turned Doggy Daycare Into a $300 Million Business.” </a:t>
            </a:r>
            <a:r>
              <a:rPr i="1" lang="en-GB" sz="1050"/>
              <a:t>Inc.com</a:t>
            </a:r>
            <a:r>
              <a:rPr lang="en-GB" sz="1050"/>
              <a:t>, Inc., 25 Apr. 2017, </a:t>
            </a:r>
            <a:r>
              <a:rPr lang="en-GB" sz="1050" u="sng">
                <a:solidFill>
                  <a:schemeClr val="hlink"/>
                </a:solidFill>
                <a:hlinkClick r:id="rId2"/>
              </a:rPr>
              <a:t>www.inc.com/cameron-albert-deitch/30-under-30-2017-rover-com.html</a:t>
            </a:r>
            <a:r>
              <a:rPr lang="en-GB" sz="1050"/>
              <a:t>.</a:t>
            </a:r>
            <a:endParaRPr sz="1050"/>
          </a:p>
          <a:p>
            <a:pPr indent="0" lvl="0" marL="0">
              <a:spcBef>
                <a:spcPts val="0"/>
              </a:spcBef>
              <a:spcAft>
                <a:spcPts val="0"/>
              </a:spcAft>
              <a:buNone/>
            </a:pPr>
            <a:r>
              <a:rPr lang="en-GB" sz="1050"/>
              <a:t>Funderbeam. 2018, www.funderbeam.com/startups/rover-com/funding?ref=teleport.</a:t>
            </a:r>
            <a:endParaRPr sz="1050"/>
          </a:p>
          <a:p>
            <a:pPr indent="0" lvl="0" marL="0">
              <a:spcBef>
                <a:spcPts val="0"/>
              </a:spcBef>
              <a:spcAft>
                <a:spcPts val="0"/>
              </a:spcAft>
              <a:buNone/>
            </a:pPr>
            <a:r>
              <a:rPr lang="en-GB" sz="1050"/>
              <a:t>Jorgensen, Erica. “Rover.com Wins the 2014 GeekWire Startup of the Year Award!” </a:t>
            </a:r>
            <a:r>
              <a:rPr i="1" lang="en-GB" sz="1050"/>
              <a:t>Rover.com</a:t>
            </a:r>
            <a:r>
              <a:rPr lang="en-GB" sz="1050"/>
              <a:t>, 30 Sept. 2014, </a:t>
            </a:r>
            <a:r>
              <a:rPr lang="en-GB" sz="1050" u="sng">
                <a:solidFill>
                  <a:schemeClr val="hlink"/>
                </a:solidFill>
                <a:hlinkClick r:id="rId3"/>
              </a:rPr>
              <a:t>www.rover.com/blog/rover-wins-geekwire-startup-of-the-year-award/</a:t>
            </a:r>
            <a:r>
              <a:rPr lang="en-GB" sz="1050"/>
              <a:t>.</a:t>
            </a:r>
            <a:endParaRPr sz="1050"/>
          </a:p>
          <a:p>
            <a:pPr indent="0" lvl="0" marL="0">
              <a:spcBef>
                <a:spcPts val="0"/>
              </a:spcBef>
              <a:spcAft>
                <a:spcPts val="0"/>
              </a:spcAft>
              <a:buNone/>
            </a:pPr>
            <a:r>
              <a:rPr lang="en-GB" sz="1050"/>
              <a:t>Truzzi , Gianni. “The 2017 Executive Excellence Awards: Scott Porad.” </a:t>
            </a:r>
            <a:r>
              <a:rPr i="1" lang="en-GB" sz="1050"/>
              <a:t>Seattle Business Magazine</a:t>
            </a:r>
            <a:r>
              <a:rPr lang="en-GB" sz="1050"/>
              <a:t>, 2 Mar. 2017, seattlebusinessmag.com/profiles/2017-executive-excellence-awards-scott-porad.</a:t>
            </a:r>
            <a:endParaRPr sz="105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8" name="Shape 9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050"/>
              <a:t>Funderbeam. 2018, </a:t>
            </a:r>
            <a:r>
              <a:rPr lang="en-GB" sz="1050" u="sng">
                <a:hlinkClick r:id="rId2"/>
              </a:rPr>
              <a:t>www.funderbeam.com/startups/rover-com/funding?ref=teleport</a:t>
            </a:r>
            <a:r>
              <a:rPr lang="en-GB" sz="1050"/>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Shape 9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4" name="Shape 9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Sourced from: </a:t>
            </a:r>
            <a:endParaRPr/>
          </a:p>
          <a:p>
            <a:pPr indent="0" lvl="0" marL="0">
              <a:spcBef>
                <a:spcPts val="0"/>
              </a:spcBef>
              <a:spcAft>
                <a:spcPts val="0"/>
              </a:spcAft>
              <a:buNone/>
            </a:pPr>
            <a:r>
              <a:rPr lang="en-GB"/>
              <a:t>*https://www.fetchpetcare.com/media-fact-sheet/</a:t>
            </a:r>
            <a:endParaRPr/>
          </a:p>
          <a:p>
            <a:pPr indent="0" lvl="0" marL="0">
              <a:spcBef>
                <a:spcPts val="0"/>
              </a:spcBef>
              <a:spcAft>
                <a:spcPts val="0"/>
              </a:spcAft>
              <a:buNone/>
            </a:pPr>
            <a:r>
              <a:rPr lang="en-GB"/>
              <a:t>**https://swifto.com/pricing</a:t>
            </a:r>
            <a:endParaRPr/>
          </a:p>
          <a:p>
            <a:pPr indent="0" lvl="0" marL="0" rtl="0">
              <a:spcBef>
                <a:spcPts val="0"/>
              </a:spcBef>
              <a:spcAft>
                <a:spcPts val="0"/>
              </a:spcAft>
              <a:buNone/>
            </a:pPr>
            <a:r>
              <a:rPr lang="en-GB"/>
              <a:t>***https://www.owler.com/company/fetchpetcare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1" name="Shape 9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latin typeface="Cambria"/>
                <a:ea typeface="Cambria"/>
                <a:cs typeface="Cambria"/>
                <a:sym typeface="Cambria"/>
              </a:rPr>
              <a:t>* 	Detailed History of fundings</a:t>
            </a:r>
            <a:br>
              <a:rPr lang="en-GB">
                <a:latin typeface="Cambria"/>
                <a:ea typeface="Cambria"/>
                <a:cs typeface="Cambria"/>
                <a:sym typeface="Cambria"/>
              </a:rPr>
            </a:br>
            <a:r>
              <a:rPr lang="en-GB">
                <a:latin typeface="Cambria"/>
                <a:ea typeface="Cambria"/>
                <a:cs typeface="Cambria"/>
                <a:sym typeface="Cambria"/>
              </a:rPr>
              <a:t>2011: </a:t>
            </a:r>
            <a:r>
              <a:rPr b="1" lang="en-GB">
                <a:latin typeface="Cambria"/>
                <a:ea typeface="Cambria"/>
                <a:cs typeface="Cambria"/>
                <a:sym typeface="Cambria"/>
              </a:rPr>
              <a:t>Founded in December, Rover.com is headquartered at Seattle</a:t>
            </a:r>
            <a:endParaRPr b="1">
              <a:latin typeface="Cambria"/>
              <a:ea typeface="Cambria"/>
              <a:cs typeface="Cambria"/>
              <a:sym typeface="Cambria"/>
            </a:endParaRPr>
          </a:p>
          <a:p>
            <a:pPr indent="0" lvl="0" marL="0" rtl="0">
              <a:lnSpc>
                <a:spcPct val="100000"/>
              </a:lnSpc>
              <a:spcBef>
                <a:spcPts val="0"/>
              </a:spcBef>
              <a:spcAft>
                <a:spcPts val="0"/>
              </a:spcAft>
              <a:buNone/>
            </a:pPr>
            <a:r>
              <a:rPr lang="en-GB">
                <a:latin typeface="Cambria"/>
                <a:ea typeface="Cambria"/>
                <a:cs typeface="Cambria"/>
                <a:sym typeface="Cambria"/>
              </a:rPr>
              <a:t>2013: Obtained funding of USD 7M in February and USD 3.5M in July</a:t>
            </a:r>
            <a:endParaRPr>
              <a:latin typeface="Cambria"/>
              <a:ea typeface="Cambria"/>
              <a:cs typeface="Cambria"/>
              <a:sym typeface="Cambria"/>
            </a:endParaRPr>
          </a:p>
          <a:p>
            <a:pPr indent="0" lvl="0" marL="0" rtl="0">
              <a:lnSpc>
                <a:spcPct val="100000"/>
              </a:lnSpc>
              <a:spcBef>
                <a:spcPts val="0"/>
              </a:spcBef>
              <a:spcAft>
                <a:spcPts val="0"/>
              </a:spcAft>
              <a:buNone/>
            </a:pPr>
            <a:r>
              <a:rPr lang="en-GB">
                <a:latin typeface="Cambria"/>
                <a:ea typeface="Cambria"/>
                <a:cs typeface="Cambria"/>
                <a:sym typeface="Cambria"/>
              </a:rPr>
              <a:t>2014: Obtained funding of USD 12M in March</a:t>
            </a:r>
            <a:endParaRPr>
              <a:latin typeface="Cambria"/>
              <a:ea typeface="Cambria"/>
              <a:cs typeface="Cambria"/>
              <a:sym typeface="Cambria"/>
            </a:endParaRPr>
          </a:p>
          <a:p>
            <a:pPr indent="0" lvl="0" marL="0" rtl="0">
              <a:lnSpc>
                <a:spcPct val="100000"/>
              </a:lnSpc>
              <a:spcBef>
                <a:spcPts val="0"/>
              </a:spcBef>
              <a:spcAft>
                <a:spcPts val="0"/>
              </a:spcAft>
              <a:buNone/>
            </a:pPr>
            <a:r>
              <a:rPr lang="en-GB">
                <a:latin typeface="Cambria"/>
                <a:ea typeface="Cambria"/>
                <a:cs typeface="Cambria"/>
                <a:sym typeface="Cambria"/>
              </a:rPr>
              <a:t>2015: Obtained funding of USD 25M in March</a:t>
            </a:r>
            <a:endParaRPr>
              <a:latin typeface="Cambria"/>
              <a:ea typeface="Cambria"/>
              <a:cs typeface="Cambria"/>
              <a:sym typeface="Cambria"/>
            </a:endParaRPr>
          </a:p>
          <a:p>
            <a:pPr indent="0" lvl="0" marL="0" rtl="0">
              <a:lnSpc>
                <a:spcPct val="100000"/>
              </a:lnSpc>
              <a:spcBef>
                <a:spcPts val="0"/>
              </a:spcBef>
              <a:spcAft>
                <a:spcPts val="0"/>
              </a:spcAft>
              <a:buNone/>
            </a:pPr>
            <a:r>
              <a:rPr lang="en-GB">
                <a:latin typeface="Cambria"/>
                <a:ea typeface="Cambria"/>
                <a:cs typeface="Cambria"/>
                <a:sym typeface="Cambria"/>
              </a:rPr>
              <a:t>2016: Obtained funding of USD 40M in October</a:t>
            </a:r>
            <a:endParaRPr>
              <a:latin typeface="Cambria"/>
              <a:ea typeface="Cambria"/>
              <a:cs typeface="Cambria"/>
              <a:sym typeface="Cambria"/>
            </a:endParaRPr>
          </a:p>
          <a:p>
            <a:pPr indent="0" lvl="0" marL="0" rtl="0">
              <a:lnSpc>
                <a:spcPct val="100000"/>
              </a:lnSpc>
              <a:spcBef>
                <a:spcPts val="0"/>
              </a:spcBef>
              <a:spcAft>
                <a:spcPts val="0"/>
              </a:spcAft>
              <a:buNone/>
            </a:pPr>
            <a:r>
              <a:t/>
            </a:r>
            <a:endParaRPr sz="1050"/>
          </a:p>
          <a:p>
            <a:pPr indent="0" lvl="0" marL="0" rtl="0">
              <a:spcBef>
                <a:spcPts val="0"/>
              </a:spcBef>
              <a:spcAft>
                <a:spcPts val="0"/>
              </a:spcAft>
              <a:buNone/>
            </a:pPr>
            <a:r>
              <a:rPr lang="en-GB" sz="1050"/>
              <a:t>Reference:</a:t>
            </a:r>
            <a:br>
              <a:rPr lang="en-GB" sz="1050"/>
            </a:br>
            <a:r>
              <a:rPr lang="en-GB" sz="1050"/>
              <a:t>Cook, John. “An Airbnb for Your Pet? A Place for Rover Wins Best in Show at Startup Weekend.” </a:t>
            </a:r>
            <a:r>
              <a:rPr i="1" lang="en-GB" sz="1050"/>
              <a:t>GeekWire</a:t>
            </a:r>
            <a:r>
              <a:rPr lang="en-GB" sz="1050"/>
              <a:t>, 27 Mar. 2014, </a:t>
            </a:r>
            <a:r>
              <a:rPr lang="en-GB" sz="1050" u="sng">
                <a:hlinkClick r:id="rId2"/>
              </a:rPr>
              <a:t>www.geekwire.com/2011/airbnb-pet-introducing-place-rover/</a:t>
            </a:r>
            <a:r>
              <a:rPr lang="en-GB" sz="1050"/>
              <a:t>.</a:t>
            </a:r>
            <a:endParaRPr sz="1050"/>
          </a:p>
          <a:p>
            <a:pPr indent="0" lvl="0" marL="0" rtl="0">
              <a:lnSpc>
                <a:spcPct val="100000"/>
              </a:lnSpc>
              <a:spcBef>
                <a:spcPts val="0"/>
              </a:spcBef>
              <a:spcAft>
                <a:spcPts val="0"/>
              </a:spcAft>
              <a:buNone/>
            </a:pPr>
            <a:r>
              <a:t/>
            </a:r>
            <a:endParaRPr sz="1050"/>
          </a:p>
          <a:p>
            <a:pPr indent="0" lvl="0" marL="0" rtl="0">
              <a:lnSpc>
                <a:spcPct val="100000"/>
              </a:lnSpc>
              <a:spcBef>
                <a:spcPts val="0"/>
              </a:spcBef>
              <a:spcAft>
                <a:spcPts val="0"/>
              </a:spcAft>
              <a:buNone/>
            </a:pPr>
            <a:r>
              <a:rPr lang="en-GB" sz="1050"/>
              <a:t>http://fortune.com/2017/07/13/dog-walker-rover-startup/</a:t>
            </a:r>
            <a:endParaRPr sz="1050"/>
          </a:p>
          <a:p>
            <a:pPr indent="0" lvl="0" marL="0" rtl="0">
              <a:lnSpc>
                <a:spcPct val="100000"/>
              </a:lnSpc>
              <a:spcBef>
                <a:spcPts val="0"/>
              </a:spcBef>
              <a:spcAft>
                <a:spcPts val="0"/>
              </a:spcAft>
              <a:buNone/>
            </a:pPr>
            <a:r>
              <a:rPr lang="en-GB" sz="1050">
                <a:highlight>
                  <a:srgbClr val="F1F4F5"/>
                </a:highlight>
              </a:rPr>
              <a:t>Roof, Katie, and Ryan Lawler. “Rover and DogVacay Merge to Dominate the Pet-Sitting Market.” </a:t>
            </a:r>
            <a:r>
              <a:rPr i="1" lang="en-GB" sz="1050"/>
              <a:t>TechCrunch</a:t>
            </a:r>
            <a:r>
              <a:rPr lang="en-GB" sz="1050">
                <a:highlight>
                  <a:srgbClr val="F1F4F5"/>
                </a:highlight>
              </a:rPr>
              <a:t>, TechCrunch, 29 Mar. 2017, techcrunch.com/2017/03/29/rover-dogvacay-merge/.</a:t>
            </a:r>
            <a:endParaRPr sz="1050"/>
          </a:p>
          <a:p>
            <a:pPr indent="0" lvl="0" marL="0" rtl="0">
              <a:lnSpc>
                <a:spcPct val="100000"/>
              </a:lnSpc>
              <a:spcBef>
                <a:spcPts val="0"/>
              </a:spcBef>
              <a:spcAft>
                <a:spcPts val="0"/>
              </a:spcAft>
              <a:buNone/>
            </a:pPr>
            <a:r>
              <a:rPr lang="en-GB" sz="1050"/>
              <a:t>Schlosser, Kurt. “Rover Acquires DogVacay, Its Biggest Competitor in the Online Dog-Sitting Marketplace.” </a:t>
            </a:r>
            <a:r>
              <a:rPr i="1" lang="en-GB" sz="1050"/>
              <a:t>GeekWire</a:t>
            </a:r>
            <a:r>
              <a:rPr lang="en-GB" sz="1050"/>
              <a:t>, 30 Mar. 2017, www.geekwire.com/2017/rover-acquires-dogvacay-biggest-competitor-online-dog-sitting-marketplace/.</a:t>
            </a:r>
            <a:endParaRPr sz="105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1050"/>
              <a:t>Extracted from:</a:t>
            </a:r>
            <a:br>
              <a:rPr lang="en-GB" sz="1050"/>
            </a:br>
            <a:r>
              <a:rPr lang="en-GB" sz="1050"/>
              <a:t>“Book Dog Boarding, Dog Walking &amp; More.” </a:t>
            </a:r>
            <a:r>
              <a:rPr i="1" lang="en-GB" sz="1050"/>
              <a:t>Rover.com</a:t>
            </a:r>
            <a:r>
              <a:rPr lang="en-GB" sz="1050"/>
              <a:t>, 2018, www.rover.com/?ref=header.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a:latin typeface="Cambria"/>
                <a:ea typeface="Cambria"/>
                <a:cs typeface="Cambria"/>
                <a:sym typeface="Cambria"/>
              </a:rPr>
              <a:t>Pet sitter with RoverGo: 75%</a:t>
            </a:r>
            <a:endParaRPr sz="1200">
              <a:latin typeface="Cambria"/>
              <a:ea typeface="Cambria"/>
              <a:cs typeface="Cambria"/>
              <a:sym typeface="Cambria"/>
            </a:endParaRPr>
          </a:p>
          <a:p>
            <a:pPr indent="0" lvl="0" marL="0" rtl="0">
              <a:spcBef>
                <a:spcPts val="0"/>
              </a:spcBef>
              <a:spcAft>
                <a:spcPts val="0"/>
              </a:spcAft>
              <a:buNone/>
            </a:pPr>
            <a:r>
              <a:rPr lang="en-GB" sz="1200">
                <a:solidFill>
                  <a:srgbClr val="555555"/>
                </a:solidFill>
                <a:latin typeface="Cambria"/>
                <a:ea typeface="Cambria"/>
                <a:cs typeface="Cambria"/>
                <a:sym typeface="Cambria"/>
              </a:rPr>
              <a:t>*RoverGO is a program for sitters who want to sit frequently and make the most out of their time on Rover. RoverGO sitters meet great clients quickly, earn more money, and have more stays per month on average.</a:t>
            </a:r>
            <a:endParaRPr sz="1200">
              <a:latin typeface="Cambria"/>
              <a:ea typeface="Cambria"/>
              <a:cs typeface="Cambria"/>
              <a:sym typeface="Cambria"/>
            </a:endParaRPr>
          </a:p>
          <a:p>
            <a:pPr indent="0" lvl="0" marL="0" rtl="0">
              <a:spcBef>
                <a:spcPts val="0"/>
              </a:spcBef>
              <a:spcAft>
                <a:spcPts val="0"/>
              </a:spcAft>
              <a:buNone/>
            </a:pPr>
            <a:r>
              <a:rPr lang="en-GB" sz="1200">
                <a:latin typeface="Cambria"/>
                <a:ea typeface="Cambria"/>
                <a:cs typeface="Cambria"/>
                <a:sym typeface="Cambria"/>
              </a:rPr>
              <a:t>Profile approved after 1 March 2016: 80%</a:t>
            </a:r>
            <a:endParaRPr sz="1200">
              <a:latin typeface="Cambria"/>
              <a:ea typeface="Cambria"/>
              <a:cs typeface="Cambria"/>
              <a:sym typeface="Cambria"/>
            </a:endParaRPr>
          </a:p>
          <a:p>
            <a:pPr indent="0" lvl="0" marL="0" rtl="0">
              <a:spcBef>
                <a:spcPts val="0"/>
              </a:spcBef>
              <a:spcAft>
                <a:spcPts val="0"/>
              </a:spcAft>
              <a:buNone/>
            </a:pPr>
            <a:r>
              <a:rPr lang="en-GB" sz="1200">
                <a:latin typeface="Cambria"/>
                <a:ea typeface="Cambria"/>
                <a:cs typeface="Cambria"/>
                <a:sym typeface="Cambria"/>
              </a:rPr>
              <a:t>Profile approved prior 1 March 2016: 85%</a:t>
            </a:r>
            <a:endParaRPr sz="1200">
              <a:latin typeface="Cambria"/>
              <a:ea typeface="Cambria"/>
              <a:cs typeface="Cambria"/>
              <a:sym typeface="Cambria"/>
            </a:endParaRPr>
          </a:p>
          <a:p>
            <a:pPr indent="0" lvl="0" marL="0" rtl="0">
              <a:spcBef>
                <a:spcPts val="0"/>
              </a:spcBef>
              <a:spcAft>
                <a:spcPts val="0"/>
              </a:spcAft>
              <a:buNone/>
            </a:pPr>
            <a:r>
              <a:t/>
            </a:r>
            <a:endParaRPr sz="1200">
              <a:latin typeface="Cambria"/>
              <a:ea typeface="Cambria"/>
              <a:cs typeface="Cambria"/>
              <a:sym typeface="Cambria"/>
            </a:endParaRPr>
          </a:p>
          <a:p>
            <a:pPr indent="0" lvl="0" marL="0" rtl="0">
              <a:spcBef>
                <a:spcPts val="0"/>
              </a:spcBef>
              <a:spcAft>
                <a:spcPts val="0"/>
              </a:spcAft>
              <a:buNone/>
            </a:pPr>
            <a:r>
              <a:rPr lang="en-GB" sz="1200">
                <a:latin typeface="Cambria"/>
                <a:ea typeface="Cambria"/>
                <a:cs typeface="Cambria"/>
                <a:sym typeface="Cambria"/>
              </a:rPr>
              <a:t>References:</a:t>
            </a:r>
            <a:endParaRPr sz="1200">
              <a:latin typeface="Cambria"/>
              <a:ea typeface="Cambria"/>
              <a:cs typeface="Cambria"/>
              <a:sym typeface="Cambria"/>
            </a:endParaRPr>
          </a:p>
          <a:p>
            <a:pPr indent="0" lvl="0" marL="0" rtl="0">
              <a:spcBef>
                <a:spcPts val="0"/>
              </a:spcBef>
              <a:spcAft>
                <a:spcPts val="0"/>
              </a:spcAft>
              <a:buNone/>
            </a:pPr>
            <a:r>
              <a:rPr lang="en-GB" sz="1050"/>
              <a:t>“What Are the Service Fees?” </a:t>
            </a:r>
            <a:r>
              <a:rPr i="1" lang="en-GB" sz="1050"/>
              <a:t>Help Center</a:t>
            </a:r>
            <a:r>
              <a:rPr lang="en-GB" sz="1050"/>
              <a:t>, support.rover.com/hc/en-us/articles/205385304-What-are-the-service-fees-.</a:t>
            </a:r>
            <a:endParaRPr sz="1200">
              <a:latin typeface="Cambria"/>
              <a:ea typeface="Cambria"/>
              <a:cs typeface="Cambria"/>
              <a:sym typeface="Cambria"/>
            </a:endParaRPr>
          </a:p>
          <a:p>
            <a:pPr indent="0" lvl="0" marL="0" rtl="0">
              <a:spcBef>
                <a:spcPts val="0"/>
              </a:spcBef>
              <a:spcAft>
                <a:spcPts val="0"/>
              </a:spcAft>
              <a:buNone/>
            </a:pPr>
            <a:r>
              <a:rPr lang="en-GB" sz="1200">
                <a:solidFill>
                  <a:srgbClr val="353C3F"/>
                </a:solidFill>
                <a:latin typeface="Georgia"/>
                <a:ea typeface="Georgia"/>
                <a:cs typeface="Georgia"/>
                <a:sym typeface="Georgia"/>
              </a:rPr>
              <a:t>Rysman, Marc. 2009.</a:t>
            </a:r>
            <a:r>
              <a:rPr lang="en-GB" sz="1200">
                <a:solidFill>
                  <a:srgbClr val="353C3F"/>
                </a:solidFill>
                <a:highlight>
                  <a:srgbClr val="FFFFFF"/>
                </a:highlight>
                <a:latin typeface="Georgia"/>
                <a:ea typeface="Georgia"/>
                <a:cs typeface="Georgia"/>
                <a:sym typeface="Georgia"/>
              </a:rPr>
              <a:t> </a:t>
            </a:r>
            <a:r>
              <a:rPr lang="en-GB" sz="1200">
                <a:solidFill>
                  <a:srgbClr val="353C3F"/>
                </a:solidFill>
                <a:latin typeface="Georgia"/>
                <a:ea typeface="Georgia"/>
                <a:cs typeface="Georgia"/>
                <a:sym typeface="Georgia"/>
              </a:rPr>
              <a:t>"The Economics of Two-Sided Markets."</a:t>
            </a:r>
            <a:r>
              <a:rPr lang="en-GB" sz="1200">
                <a:solidFill>
                  <a:srgbClr val="353C3F"/>
                </a:solidFill>
                <a:highlight>
                  <a:srgbClr val="FFFFFF"/>
                </a:highlight>
                <a:latin typeface="Georgia"/>
                <a:ea typeface="Georgia"/>
                <a:cs typeface="Georgia"/>
                <a:sym typeface="Georgia"/>
              </a:rPr>
              <a:t> </a:t>
            </a:r>
            <a:r>
              <a:rPr i="1" lang="en-GB" sz="1200">
                <a:solidFill>
                  <a:srgbClr val="353C3F"/>
                </a:solidFill>
                <a:latin typeface="Georgia"/>
                <a:ea typeface="Georgia"/>
                <a:cs typeface="Georgia"/>
                <a:sym typeface="Georgia"/>
              </a:rPr>
              <a:t>Journal of Economic Perspectives</a:t>
            </a:r>
            <a:r>
              <a:rPr lang="en-GB" sz="1200">
                <a:solidFill>
                  <a:srgbClr val="353C3F"/>
                </a:solidFill>
                <a:highlight>
                  <a:srgbClr val="FFFFFF"/>
                </a:highlight>
                <a:latin typeface="Georgia"/>
                <a:ea typeface="Georgia"/>
                <a:cs typeface="Georgia"/>
                <a:sym typeface="Georgia"/>
              </a:rPr>
              <a:t>, </a:t>
            </a:r>
            <a:r>
              <a:rPr lang="en-GB" sz="1200">
                <a:solidFill>
                  <a:srgbClr val="353C3F"/>
                </a:solidFill>
                <a:latin typeface="Georgia"/>
                <a:ea typeface="Georgia"/>
                <a:cs typeface="Georgia"/>
                <a:sym typeface="Georgia"/>
              </a:rPr>
              <a:t>23 (3): 125-43</a:t>
            </a:r>
            <a:endParaRPr sz="1200">
              <a:latin typeface="Cambria"/>
              <a:ea typeface="Cambria"/>
              <a:cs typeface="Cambria"/>
              <a:sym typeface="Cambr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300">
              <a:solidFill>
                <a:schemeClr val="folHlink"/>
              </a:solidFill>
              <a:latin typeface="Cambria"/>
              <a:ea typeface="Cambria"/>
              <a:cs typeface="Cambria"/>
              <a:sym typeface="Cambr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Shape 11"/>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Shape 1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14" name="Shape 14"/>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txBox="1"/>
          <p:nvPr>
            <p:ph idx="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17" name="Shape 17"/>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 name="Shape 19"/>
          <p:cNvSpPr txBox="1"/>
          <p:nvPr>
            <p:ph idx="3"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2" name="Shape 72"/>
        <p:cNvGrpSpPr/>
        <p:nvPr/>
      </p:nvGrpSpPr>
      <p:grpSpPr>
        <a:xfrm>
          <a:off x="0" y="0"/>
          <a:ext cx="0" cy="0"/>
          <a:chOff x="0" y="0"/>
          <a:chExt cx="0" cy="0"/>
        </a:xfrm>
      </p:grpSpPr>
      <p:sp>
        <p:nvSpPr>
          <p:cNvPr id="73" name="Shape 7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 name="Shape 7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76" name="Shape 76"/>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txBox="1"/>
          <p:nvPr>
            <p:ph idx="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79" name="Shape 79"/>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txBox="1"/>
          <p:nvPr>
            <p:ph idx="3"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2" name="Shape 82"/>
        <p:cNvGrpSpPr/>
        <p:nvPr/>
      </p:nvGrpSpPr>
      <p:grpSpPr>
        <a:xfrm>
          <a:off x="0" y="0"/>
          <a:ext cx="0" cy="0"/>
          <a:chOff x="0" y="0"/>
          <a:chExt cx="0" cy="0"/>
        </a:xfrm>
      </p:grpSpPr>
      <p:sp>
        <p:nvSpPr>
          <p:cNvPr id="83" name="Shape 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84" name="Shape 84"/>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txBox="1"/>
          <p:nvPr>
            <p:ph idx="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87" name="Shape 87"/>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txBox="1"/>
          <p:nvPr>
            <p:ph idx="3"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e">
  <p:cSld name="CUSTOM">
    <p:spTree>
      <p:nvGrpSpPr>
        <p:cNvPr id="90" name="Shape 90"/>
        <p:cNvGrpSpPr/>
        <p:nvPr/>
      </p:nvGrpSpPr>
      <p:grpSpPr>
        <a:xfrm>
          <a:off x="0" y="0"/>
          <a:ext cx="0" cy="0"/>
          <a:chOff x="0" y="0"/>
          <a:chExt cx="0" cy="0"/>
        </a:xfrm>
      </p:grpSpPr>
      <p:sp>
        <p:nvSpPr>
          <p:cNvPr id="91" name="Shape 91"/>
          <p:cNvSpPr txBox="1"/>
          <p:nvPr>
            <p:ph type="title"/>
          </p:nvPr>
        </p:nvSpPr>
        <p:spPr>
          <a:xfrm>
            <a:off x="311700" y="34100"/>
            <a:ext cx="7767300" cy="572700"/>
          </a:xfrm>
          <a:prstGeom prst="rect">
            <a:avLst/>
          </a:prstGeom>
        </p:spPr>
        <p:txBody>
          <a:bodyPr anchorCtr="0" anchor="t" bIns="91425" lIns="91425" spcFirstLastPara="1" rIns="91425" wrap="square" tIns="91425"/>
          <a:lstStyle>
            <a:lvl1pPr lvl="0" rtl="0" algn="ctr">
              <a:spcBef>
                <a:spcPts val="0"/>
              </a:spcBef>
              <a:spcAft>
                <a:spcPts val="0"/>
              </a:spcAft>
              <a:buNone/>
              <a:defRPr b="1" sz="3800">
                <a:solidFill>
                  <a:srgbClr val="666666"/>
                </a:solidFill>
                <a:latin typeface="Dosis"/>
                <a:ea typeface="Dosis"/>
                <a:cs typeface="Dosis"/>
                <a:sym typeface="Dosis"/>
              </a:defRPr>
            </a:lvl1pPr>
            <a:lvl2pPr lvl="1" rtl="0">
              <a:spcBef>
                <a:spcPts val="0"/>
              </a:spcBef>
              <a:spcAft>
                <a:spcPts val="0"/>
              </a:spcAft>
              <a:buNone/>
              <a:defRPr b="1" sz="3600">
                <a:latin typeface="Dosis"/>
                <a:ea typeface="Dosis"/>
                <a:cs typeface="Dosis"/>
                <a:sym typeface="Dosis"/>
              </a:defRPr>
            </a:lvl2pPr>
            <a:lvl3pPr lvl="2" rtl="0">
              <a:spcBef>
                <a:spcPts val="0"/>
              </a:spcBef>
              <a:spcAft>
                <a:spcPts val="0"/>
              </a:spcAft>
              <a:buNone/>
              <a:defRPr b="1" sz="3600">
                <a:latin typeface="Dosis"/>
                <a:ea typeface="Dosis"/>
                <a:cs typeface="Dosis"/>
                <a:sym typeface="Dosis"/>
              </a:defRPr>
            </a:lvl3pPr>
            <a:lvl4pPr lvl="3" rtl="0">
              <a:spcBef>
                <a:spcPts val="0"/>
              </a:spcBef>
              <a:spcAft>
                <a:spcPts val="0"/>
              </a:spcAft>
              <a:buNone/>
              <a:defRPr b="1" sz="3600">
                <a:latin typeface="Dosis"/>
                <a:ea typeface="Dosis"/>
                <a:cs typeface="Dosis"/>
                <a:sym typeface="Dosis"/>
              </a:defRPr>
            </a:lvl4pPr>
            <a:lvl5pPr lvl="4" rtl="0">
              <a:spcBef>
                <a:spcPts val="0"/>
              </a:spcBef>
              <a:spcAft>
                <a:spcPts val="0"/>
              </a:spcAft>
              <a:buNone/>
              <a:defRPr b="1" sz="3600">
                <a:latin typeface="Dosis"/>
                <a:ea typeface="Dosis"/>
                <a:cs typeface="Dosis"/>
                <a:sym typeface="Dosis"/>
              </a:defRPr>
            </a:lvl5pPr>
            <a:lvl6pPr lvl="5" rtl="0">
              <a:spcBef>
                <a:spcPts val="0"/>
              </a:spcBef>
              <a:spcAft>
                <a:spcPts val="0"/>
              </a:spcAft>
              <a:buNone/>
              <a:defRPr b="1" sz="3600">
                <a:latin typeface="Dosis"/>
                <a:ea typeface="Dosis"/>
                <a:cs typeface="Dosis"/>
                <a:sym typeface="Dosis"/>
              </a:defRPr>
            </a:lvl6pPr>
            <a:lvl7pPr lvl="6" rtl="0">
              <a:spcBef>
                <a:spcPts val="0"/>
              </a:spcBef>
              <a:spcAft>
                <a:spcPts val="0"/>
              </a:spcAft>
              <a:buNone/>
              <a:defRPr b="1" sz="3600">
                <a:latin typeface="Dosis"/>
                <a:ea typeface="Dosis"/>
                <a:cs typeface="Dosis"/>
                <a:sym typeface="Dosis"/>
              </a:defRPr>
            </a:lvl7pPr>
            <a:lvl8pPr lvl="7" rtl="0">
              <a:spcBef>
                <a:spcPts val="0"/>
              </a:spcBef>
              <a:spcAft>
                <a:spcPts val="0"/>
              </a:spcAft>
              <a:buNone/>
              <a:defRPr b="1" sz="3600">
                <a:latin typeface="Dosis"/>
                <a:ea typeface="Dosis"/>
                <a:cs typeface="Dosis"/>
                <a:sym typeface="Dosis"/>
              </a:defRPr>
            </a:lvl8pPr>
            <a:lvl9pPr lvl="8" rtl="0">
              <a:spcBef>
                <a:spcPts val="0"/>
              </a:spcBef>
              <a:spcAft>
                <a:spcPts val="0"/>
              </a:spcAft>
              <a:buNone/>
              <a:defRPr b="1" sz="3600">
                <a:latin typeface="Dosis"/>
                <a:ea typeface="Dosis"/>
                <a:cs typeface="Dosis"/>
                <a:sym typeface="Dosis"/>
              </a:defRPr>
            </a:lvl9pPr>
          </a:lstStyle>
          <a:p/>
        </p:txBody>
      </p:sp>
      <p:sp>
        <p:nvSpPr>
          <p:cNvPr id="92" name="Shape 92"/>
          <p:cNvSpPr txBox="1"/>
          <p:nvPr>
            <p:ph idx="1" type="subTitle"/>
          </p:nvPr>
        </p:nvSpPr>
        <p:spPr>
          <a:xfrm>
            <a:off x="2249850" y="606800"/>
            <a:ext cx="4644300" cy="244800"/>
          </a:xfrm>
          <a:prstGeom prst="rect">
            <a:avLst/>
          </a:prstGeom>
        </p:spPr>
        <p:txBody>
          <a:bodyPr anchorCtr="0" anchor="t" bIns="91425" lIns="91425" spcFirstLastPara="1" rIns="91425" wrap="square" tIns="91425"/>
          <a:lstStyle>
            <a:lvl1pPr lvl="0" rtl="0" algn="ctr">
              <a:spcBef>
                <a:spcPts val="0"/>
              </a:spcBef>
              <a:spcAft>
                <a:spcPts val="0"/>
              </a:spcAft>
              <a:buNone/>
              <a:defRPr sz="1600">
                <a:latin typeface="Open Sans"/>
                <a:ea typeface="Open Sans"/>
                <a:cs typeface="Open Sans"/>
                <a:sym typeface="Open Sans"/>
              </a:defRPr>
            </a:lvl1pPr>
            <a:lvl2pPr lvl="1" rtl="0" algn="ctr">
              <a:spcBef>
                <a:spcPts val="1600"/>
              </a:spcBef>
              <a:spcAft>
                <a:spcPts val="0"/>
              </a:spcAft>
              <a:buNone/>
              <a:defRPr sz="1600">
                <a:latin typeface="Open Sans"/>
                <a:ea typeface="Open Sans"/>
                <a:cs typeface="Open Sans"/>
                <a:sym typeface="Open Sans"/>
              </a:defRPr>
            </a:lvl2pPr>
            <a:lvl3pPr lvl="2" rtl="0" algn="ctr">
              <a:spcBef>
                <a:spcPts val="1600"/>
              </a:spcBef>
              <a:spcAft>
                <a:spcPts val="0"/>
              </a:spcAft>
              <a:buNone/>
              <a:defRPr sz="1600">
                <a:latin typeface="Open Sans"/>
                <a:ea typeface="Open Sans"/>
                <a:cs typeface="Open Sans"/>
                <a:sym typeface="Open Sans"/>
              </a:defRPr>
            </a:lvl3pPr>
            <a:lvl4pPr lvl="3" rtl="0" algn="ctr">
              <a:spcBef>
                <a:spcPts val="1600"/>
              </a:spcBef>
              <a:spcAft>
                <a:spcPts val="0"/>
              </a:spcAft>
              <a:buNone/>
              <a:defRPr sz="1600">
                <a:latin typeface="Open Sans"/>
                <a:ea typeface="Open Sans"/>
                <a:cs typeface="Open Sans"/>
                <a:sym typeface="Open Sans"/>
              </a:defRPr>
            </a:lvl4pPr>
            <a:lvl5pPr lvl="4" rtl="0" algn="ctr">
              <a:spcBef>
                <a:spcPts val="1600"/>
              </a:spcBef>
              <a:spcAft>
                <a:spcPts val="0"/>
              </a:spcAft>
              <a:buNone/>
              <a:defRPr sz="1600">
                <a:latin typeface="Open Sans"/>
                <a:ea typeface="Open Sans"/>
                <a:cs typeface="Open Sans"/>
                <a:sym typeface="Open Sans"/>
              </a:defRPr>
            </a:lvl5pPr>
            <a:lvl6pPr lvl="5" rtl="0" algn="ctr">
              <a:spcBef>
                <a:spcPts val="1600"/>
              </a:spcBef>
              <a:spcAft>
                <a:spcPts val="0"/>
              </a:spcAft>
              <a:buNone/>
              <a:defRPr sz="1600">
                <a:latin typeface="Open Sans"/>
                <a:ea typeface="Open Sans"/>
                <a:cs typeface="Open Sans"/>
                <a:sym typeface="Open Sans"/>
              </a:defRPr>
            </a:lvl6pPr>
            <a:lvl7pPr lvl="6" rtl="0" algn="ctr">
              <a:spcBef>
                <a:spcPts val="1600"/>
              </a:spcBef>
              <a:spcAft>
                <a:spcPts val="0"/>
              </a:spcAft>
              <a:buNone/>
              <a:defRPr sz="1600">
                <a:latin typeface="Open Sans"/>
                <a:ea typeface="Open Sans"/>
                <a:cs typeface="Open Sans"/>
                <a:sym typeface="Open Sans"/>
              </a:defRPr>
            </a:lvl7pPr>
            <a:lvl8pPr lvl="7" rtl="0" algn="ctr">
              <a:spcBef>
                <a:spcPts val="1600"/>
              </a:spcBef>
              <a:spcAft>
                <a:spcPts val="0"/>
              </a:spcAft>
              <a:buNone/>
              <a:defRPr sz="1600">
                <a:latin typeface="Open Sans"/>
                <a:ea typeface="Open Sans"/>
                <a:cs typeface="Open Sans"/>
                <a:sym typeface="Open Sans"/>
              </a:defRPr>
            </a:lvl8pPr>
            <a:lvl9pPr lvl="8" rtl="0" algn="ctr">
              <a:spcBef>
                <a:spcPts val="1600"/>
              </a:spcBef>
              <a:spcAft>
                <a:spcPts val="1600"/>
              </a:spcAft>
              <a:buNone/>
              <a:defRPr sz="1600">
                <a:latin typeface="Open Sans"/>
                <a:ea typeface="Open Sans"/>
                <a:cs typeface="Open Sans"/>
                <a:sym typeface="Open Sans"/>
              </a:defRPr>
            </a:lvl9pPr>
          </a:lstStyle>
          <a:p/>
        </p:txBody>
      </p:sp>
      <p:sp>
        <p:nvSpPr>
          <p:cNvPr id="93" name="Shape 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Cambria"/>
                <a:ea typeface="Cambria"/>
                <a:cs typeface="Cambria"/>
                <a:sym typeface="Cambria"/>
              </a:defRPr>
            </a:lvl1pPr>
            <a:lvl2pPr lvl="1">
              <a:buNone/>
              <a:defRPr sz="1300">
                <a:latin typeface="Cambria"/>
                <a:ea typeface="Cambria"/>
                <a:cs typeface="Cambria"/>
                <a:sym typeface="Cambria"/>
              </a:defRPr>
            </a:lvl2pPr>
            <a:lvl3pPr lvl="2">
              <a:buNone/>
              <a:defRPr sz="1300">
                <a:latin typeface="Cambria"/>
                <a:ea typeface="Cambria"/>
                <a:cs typeface="Cambria"/>
                <a:sym typeface="Cambria"/>
              </a:defRPr>
            </a:lvl3pPr>
            <a:lvl4pPr lvl="3">
              <a:buNone/>
              <a:defRPr sz="1300">
                <a:latin typeface="Cambria"/>
                <a:ea typeface="Cambria"/>
                <a:cs typeface="Cambria"/>
                <a:sym typeface="Cambria"/>
              </a:defRPr>
            </a:lvl4pPr>
            <a:lvl5pPr lvl="4">
              <a:buNone/>
              <a:defRPr sz="1300">
                <a:latin typeface="Cambria"/>
                <a:ea typeface="Cambria"/>
                <a:cs typeface="Cambria"/>
                <a:sym typeface="Cambria"/>
              </a:defRPr>
            </a:lvl5pPr>
            <a:lvl6pPr lvl="5">
              <a:buNone/>
              <a:defRPr sz="1300">
                <a:latin typeface="Cambria"/>
                <a:ea typeface="Cambria"/>
                <a:cs typeface="Cambria"/>
                <a:sym typeface="Cambria"/>
              </a:defRPr>
            </a:lvl6pPr>
            <a:lvl7pPr lvl="6">
              <a:buNone/>
              <a:defRPr sz="1300">
                <a:latin typeface="Cambria"/>
                <a:ea typeface="Cambria"/>
                <a:cs typeface="Cambria"/>
                <a:sym typeface="Cambria"/>
              </a:defRPr>
            </a:lvl7pPr>
            <a:lvl8pPr lvl="7">
              <a:buNone/>
              <a:defRPr sz="1300">
                <a:latin typeface="Cambria"/>
                <a:ea typeface="Cambria"/>
                <a:cs typeface="Cambria"/>
                <a:sym typeface="Cambria"/>
              </a:defRPr>
            </a:lvl8pPr>
            <a:lvl9pPr lvl="8">
              <a:buNone/>
              <a:defRPr sz="1300">
                <a:latin typeface="Cambria"/>
                <a:ea typeface="Cambria"/>
                <a:cs typeface="Cambria"/>
                <a:sym typeface="Cambria"/>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02" name="Shape 102"/>
        <p:cNvGrpSpPr/>
        <p:nvPr/>
      </p:nvGrpSpPr>
      <p:grpSpPr>
        <a:xfrm>
          <a:off x="0" y="0"/>
          <a:ext cx="0" cy="0"/>
          <a:chOff x="0" y="0"/>
          <a:chExt cx="0" cy="0"/>
        </a:xfrm>
      </p:grpSpPr>
      <p:sp>
        <p:nvSpPr>
          <p:cNvPr id="103" name="Shape 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Shape 21"/>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23" name="Shape 23"/>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txBox="1"/>
          <p:nvPr>
            <p:ph idx="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Shape 2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Shape 3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Shape 3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38" name="Shape 38"/>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txBox="1"/>
          <p:nvPr>
            <p:ph idx="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41" name="Shape 41"/>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txBox="1"/>
          <p:nvPr>
            <p:ph idx="3"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4" name="Shape 44"/>
        <p:cNvGrpSpPr/>
        <p:nvPr/>
      </p:nvGrpSpPr>
      <p:grpSpPr>
        <a:xfrm>
          <a:off x="0" y="0"/>
          <a:ext cx="0" cy="0"/>
          <a:chOff x="0" y="0"/>
          <a:chExt cx="0" cy="0"/>
        </a:xfrm>
      </p:grpSpPr>
      <p:sp>
        <p:nvSpPr>
          <p:cNvPr id="45" name="Shape 45"/>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Shape 46"/>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8" name="Shape 48"/>
        <p:cNvGrpSpPr/>
        <p:nvPr/>
      </p:nvGrpSpPr>
      <p:grpSpPr>
        <a:xfrm>
          <a:off x="0" y="0"/>
          <a:ext cx="0" cy="0"/>
          <a:chOff x="0" y="0"/>
          <a:chExt cx="0" cy="0"/>
        </a:xfrm>
      </p:grpSpPr>
      <p:sp>
        <p:nvSpPr>
          <p:cNvPr id="49" name="Shape 49"/>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51" name="Shape 51"/>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idx="2"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54" name="Shape 54"/>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txBox="1"/>
          <p:nvPr>
            <p:ph idx="3"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7" name="Shape 57"/>
        <p:cNvGrpSpPr/>
        <p:nvPr/>
      </p:nvGrpSpPr>
      <p:grpSpPr>
        <a:xfrm>
          <a:off x="0" y="0"/>
          <a:ext cx="0" cy="0"/>
          <a:chOff x="0" y="0"/>
          <a:chExt cx="0" cy="0"/>
        </a:xfrm>
      </p:grpSpPr>
      <p:sp>
        <p:nvSpPr>
          <p:cNvPr id="58" name="Shape 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0" name="Shape 60"/>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Shape 6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63" name="Shape 63"/>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idx="3"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66" name="Shape 66"/>
          <p:cNvSpPr/>
          <p:nvPr/>
        </p:nvSpPr>
        <p:spPr>
          <a:xfrm>
            <a:off x="8468475" y="152350"/>
            <a:ext cx="454500" cy="365400"/>
          </a:xfrm>
          <a:prstGeom prst="rect">
            <a:avLst/>
          </a:prstGeom>
          <a:solidFill>
            <a:srgbClr val="93C47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8468475" y="517700"/>
            <a:ext cx="454500" cy="891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idx="4" type="sldNum"/>
          </p:nvPr>
        </p:nvSpPr>
        <p:spPr>
          <a:xfrm>
            <a:off x="8421384" y="138251"/>
            <a:ext cx="548700" cy="393600"/>
          </a:xfrm>
          <a:prstGeom prst="rect">
            <a:avLst/>
          </a:prstGeom>
        </p:spPr>
        <p:txBody>
          <a:bodyPr anchorCtr="0" anchor="ctr" bIns="91425" lIns="91425" spcFirstLastPara="1" rIns="91425" wrap="square" tIns="91425">
            <a:noAutofit/>
          </a:bodyPr>
          <a:lstStyle>
            <a:lvl1pPr lvl="0" rtl="0" algn="ctr">
              <a:buNone/>
              <a:defRPr sz="1300">
                <a:solidFill>
                  <a:srgbClr val="FFFFFF"/>
                </a:solidFill>
              </a:defRPr>
            </a:lvl1pPr>
            <a:lvl2pPr lvl="1" rtl="0" algn="ctr">
              <a:buNone/>
              <a:defRPr sz="1300">
                <a:solidFill>
                  <a:srgbClr val="FFFFFF"/>
                </a:solidFill>
              </a:defRPr>
            </a:lvl2pPr>
            <a:lvl3pPr lvl="2" rtl="0" algn="ctr">
              <a:buNone/>
              <a:defRPr sz="1300">
                <a:solidFill>
                  <a:srgbClr val="FFFFFF"/>
                </a:solidFill>
              </a:defRPr>
            </a:lvl3pPr>
            <a:lvl4pPr lvl="3" rtl="0" algn="ctr">
              <a:buNone/>
              <a:defRPr sz="1300">
                <a:solidFill>
                  <a:srgbClr val="FFFFFF"/>
                </a:solidFill>
              </a:defRPr>
            </a:lvl4pPr>
            <a:lvl5pPr lvl="4" rtl="0" algn="ctr">
              <a:buNone/>
              <a:defRPr sz="1300">
                <a:solidFill>
                  <a:srgbClr val="FFFFFF"/>
                </a:solidFill>
              </a:defRPr>
            </a:lvl5pPr>
            <a:lvl6pPr lvl="5" rtl="0" algn="ctr">
              <a:buNone/>
              <a:defRPr sz="1300">
                <a:solidFill>
                  <a:srgbClr val="FFFFFF"/>
                </a:solidFill>
              </a:defRPr>
            </a:lvl6pPr>
            <a:lvl7pPr lvl="6" rtl="0" algn="ctr">
              <a:buNone/>
              <a:defRPr sz="1300">
                <a:solidFill>
                  <a:srgbClr val="FFFFFF"/>
                </a:solidFill>
              </a:defRPr>
            </a:lvl7pPr>
            <a:lvl8pPr lvl="7" rtl="0" algn="ctr">
              <a:buNone/>
              <a:defRPr sz="1300">
                <a:solidFill>
                  <a:srgbClr val="FFFFFF"/>
                </a:solidFill>
              </a:defRPr>
            </a:lvl8pPr>
            <a:lvl9pPr lvl="8" rtl="0" algn="ctr">
              <a:buNone/>
              <a:defRPr sz="1300">
                <a:solidFill>
                  <a:srgbClr val="FFFFFF"/>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9" name="Shape 69"/>
        <p:cNvGrpSpPr/>
        <p:nvPr/>
      </p:nvGrpSpPr>
      <p:grpSpPr>
        <a:xfrm>
          <a:off x="0" y="0"/>
          <a:ext cx="0" cy="0"/>
          <a:chOff x="0" y="0"/>
          <a:chExt cx="0" cy="0"/>
        </a:xfrm>
      </p:grpSpPr>
      <p:sp>
        <p:nvSpPr>
          <p:cNvPr id="70" name="Shape 7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71" name="Shape 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g"/><Relationship Id="rId3" Type="http://schemas.openxmlformats.org/officeDocument/2006/relationships/slideLayout" Target="../slideLayouts/slideLayout1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400"/>
              <a:buFont typeface="Cambria"/>
              <a:buNone/>
              <a:defRPr sz="2400">
                <a:solidFill>
                  <a:schemeClr val="dk1"/>
                </a:solidFill>
                <a:latin typeface="Cambria"/>
                <a:ea typeface="Cambria"/>
                <a:cs typeface="Cambria"/>
                <a:sym typeface="Cambri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Cambria"/>
              <a:buChar char="●"/>
              <a:defRPr sz="1800">
                <a:solidFill>
                  <a:schemeClr val="dk2"/>
                </a:solidFill>
                <a:latin typeface="Cambria"/>
                <a:ea typeface="Cambria"/>
                <a:cs typeface="Cambria"/>
                <a:sym typeface="Cambria"/>
              </a:defRPr>
            </a:lvl1pPr>
            <a:lvl2pPr indent="-317500" lvl="1" marL="914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2pPr>
            <a:lvl3pPr indent="-317500" lvl="2" marL="1371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3pPr>
            <a:lvl4pPr indent="-317500" lvl="3" marL="18288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pic>
        <p:nvPicPr>
          <p:cNvPr id="9" name="Shape 9"/>
          <p:cNvPicPr preferRelativeResize="0"/>
          <p:nvPr/>
        </p:nvPicPr>
        <p:blipFill>
          <a:blip r:embed="rId1">
            <a:alphaModFix/>
          </a:blip>
          <a:stretch>
            <a:fillRect/>
          </a:stretch>
        </p:blipFill>
        <p:spPr>
          <a:xfrm>
            <a:off x="91676" y="138253"/>
            <a:ext cx="935574" cy="3204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5A5A5"/>
        </a:solidFill>
      </p:bgPr>
    </p:bg>
    <p:spTree>
      <p:nvGrpSpPr>
        <p:cNvPr id="94" name="Shape 94"/>
        <p:cNvGrpSpPr/>
        <p:nvPr/>
      </p:nvGrpSpPr>
      <p:grpSpPr>
        <a:xfrm>
          <a:off x="0" y="0"/>
          <a:ext cx="0" cy="0"/>
          <a:chOff x="0" y="0"/>
          <a:chExt cx="0" cy="0"/>
        </a:xfrm>
      </p:grpSpPr>
      <p:sp>
        <p:nvSpPr>
          <p:cNvPr id="95" name="Shape 95"/>
          <p:cNvSpPr txBox="1"/>
          <p:nvPr/>
        </p:nvSpPr>
        <p:spPr>
          <a:xfrm>
            <a:off x="5715000" y="4895635"/>
            <a:ext cx="3048000" cy="1386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BFBFBF"/>
              </a:buClr>
              <a:buSzPts val="1000"/>
              <a:buFont typeface="Noto Sans Symbols"/>
              <a:buNone/>
            </a:pPr>
            <a:r>
              <a:rPr b="0" i="0" lang="en-GB" sz="1000" u="none" cap="none" strike="noStrike">
                <a:solidFill>
                  <a:srgbClr val="BFBFBF"/>
                </a:solidFill>
                <a:latin typeface="Calibri"/>
                <a:ea typeface="Calibri"/>
                <a:cs typeface="Calibri"/>
                <a:sym typeface="Calibri"/>
              </a:rPr>
              <a:t>Copyright (C) SlideSalad.com All rights reserved.</a:t>
            </a:r>
            <a:endParaRPr b="0" i="0" sz="1000" u="none" cap="none" strike="noStrike">
              <a:solidFill>
                <a:srgbClr val="BFBFBF"/>
              </a:solidFill>
              <a:latin typeface="Calibri"/>
              <a:ea typeface="Calibri"/>
              <a:cs typeface="Calibri"/>
              <a:sym typeface="Calibri"/>
            </a:endParaRPr>
          </a:p>
        </p:txBody>
      </p:sp>
      <p:sp>
        <p:nvSpPr>
          <p:cNvPr id="96" name="Shape 96"/>
          <p:cNvSpPr txBox="1"/>
          <p:nvPr/>
        </p:nvSpPr>
        <p:spPr>
          <a:xfrm>
            <a:off x="400050" y="4895635"/>
            <a:ext cx="3048000" cy="138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BFBFBF"/>
              </a:buClr>
              <a:buSzPts val="1000"/>
              <a:buFont typeface="Noto Sans Symbols"/>
              <a:buNone/>
            </a:pPr>
            <a:r>
              <a:rPr b="0" i="0" lang="en-GB" sz="1000" u="none" cap="none" strike="noStrike">
                <a:solidFill>
                  <a:srgbClr val="BFBFBF"/>
                </a:solidFill>
                <a:latin typeface="Calibri"/>
                <a:ea typeface="Calibri"/>
                <a:cs typeface="Calibri"/>
                <a:sym typeface="Calibri"/>
              </a:rPr>
              <a:t>Free SlideSalad Google Slides Template</a:t>
            </a:r>
            <a:endParaRPr b="0" i="0" sz="1000" u="none" cap="none" strike="noStrike">
              <a:solidFill>
                <a:srgbClr val="BFBFBF"/>
              </a:solidFill>
              <a:latin typeface="Calibri"/>
              <a:ea typeface="Calibri"/>
              <a:cs typeface="Calibri"/>
              <a:sym typeface="Calibri"/>
            </a:endParaRPr>
          </a:p>
        </p:txBody>
      </p:sp>
      <p:cxnSp>
        <p:nvCxnSpPr>
          <p:cNvPr id="97" name="Shape 97"/>
          <p:cNvCxnSpPr/>
          <p:nvPr/>
        </p:nvCxnSpPr>
        <p:spPr>
          <a:xfrm>
            <a:off x="0" y="4786192"/>
            <a:ext cx="9144000" cy="0"/>
          </a:xfrm>
          <a:prstGeom prst="straightConnector1">
            <a:avLst/>
          </a:prstGeom>
          <a:noFill/>
          <a:ln cap="flat" cmpd="sng" w="9525">
            <a:solidFill>
              <a:srgbClr val="D8D8D8"/>
            </a:solidFill>
            <a:prstDash val="dash"/>
            <a:round/>
            <a:headEnd len="sm" w="sm" type="none"/>
            <a:tailEnd len="sm" w="sm" type="none"/>
          </a:ln>
        </p:spPr>
      </p:cxnSp>
      <p:pic>
        <p:nvPicPr>
          <p:cNvPr id="98" name="Shape 98"/>
          <p:cNvPicPr preferRelativeResize="0"/>
          <p:nvPr/>
        </p:nvPicPr>
        <p:blipFill rotWithShape="1">
          <a:blip r:embed="rId1">
            <a:alphaModFix/>
          </a:blip>
          <a:srcRect b="0" l="0" r="0" t="0"/>
          <a:stretch/>
        </p:blipFill>
        <p:spPr>
          <a:xfrm>
            <a:off x="4038599" y="4871920"/>
            <a:ext cx="1066802" cy="185928"/>
          </a:xfrm>
          <a:prstGeom prst="rect">
            <a:avLst/>
          </a:prstGeom>
          <a:noFill/>
          <a:ln>
            <a:noFill/>
          </a:ln>
        </p:spPr>
      </p:pic>
      <p:sp>
        <p:nvSpPr>
          <p:cNvPr id="99" name="Shape 99"/>
          <p:cNvSpPr/>
          <p:nvPr/>
        </p:nvSpPr>
        <p:spPr>
          <a:xfrm>
            <a:off x="0" y="2401"/>
            <a:ext cx="9144000" cy="5138700"/>
          </a:xfrm>
          <a:prstGeom prst="rect">
            <a:avLst/>
          </a:prstGeom>
          <a:solidFill>
            <a:srgbClr val="515C63">
              <a:alpha val="6231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pic>
        <p:nvPicPr>
          <p:cNvPr id="100" name="Shape 100"/>
          <p:cNvPicPr preferRelativeResize="0"/>
          <p:nvPr/>
        </p:nvPicPr>
        <p:blipFill rotWithShape="1">
          <a:blip r:embed="rId2">
            <a:alphaModFix/>
          </a:blip>
          <a:srcRect b="0" l="9" r="0" t="0"/>
          <a:stretch/>
        </p:blipFill>
        <p:spPr>
          <a:xfrm>
            <a:off x="0" y="0"/>
            <a:ext cx="9144001" cy="5143501"/>
          </a:xfrm>
          <a:prstGeom prst="rect">
            <a:avLst/>
          </a:prstGeom>
          <a:noFill/>
          <a:ln>
            <a:noFill/>
          </a:ln>
        </p:spPr>
      </p:pic>
      <p:sp>
        <p:nvSpPr>
          <p:cNvPr id="101" name="Shape 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7.png"/><Relationship Id="rId6"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www.rover.com/?ref=header" TargetMode="External"/><Relationship Id="rId4" Type="http://schemas.openxmlformats.org/officeDocument/2006/relationships/hyperlink" Target="http://www.petsit.com/certification" TargetMode="External"/><Relationship Id="rId5" Type="http://schemas.openxmlformats.org/officeDocument/2006/relationships/hyperlink" Target="http://www.latimes.com/business/technology/la-fi-tn-dogvacay-rover-20170329-story.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www.prnewswire.com/news-releases/healthy-paws-pet-insurance-joins-forces-with-rovercom-300591646.html" TargetMode="External"/><Relationship Id="rId4" Type="http://schemas.openxmlformats.org/officeDocument/2006/relationships/hyperlink" Target="http://www.rover.com/blog/rover-wins-geekwire-startup-of-the-year-award/" TargetMode="External"/><Relationship Id="rId5" Type="http://schemas.openxmlformats.org/officeDocument/2006/relationships/hyperlink" Target="http://www.sfgate.com/bayarea/article/Rover-Uber-for-pets-lost-dog-12300456.php#photo-14407021" TargetMode="External"/><Relationship Id="rId6" Type="http://schemas.openxmlformats.org/officeDocument/2006/relationships/hyperlink" Target="http://www.funderbeam.com/startups/rover-com/funding?ref=teleport" TargetMode="External"/><Relationship Id="rId7" Type="http://schemas.openxmlformats.org/officeDocument/2006/relationships/hyperlink" Target="http://www.rover.com/guarante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www.thedenverchannel.com/news/local-news/rovercom-expands-on-demand-dog-walking-service-to-denver" TargetMode="External"/><Relationship Id="rId4" Type="http://schemas.openxmlformats.org/officeDocument/2006/relationships/hyperlink" Target="http://www.rover.com/background-checks/" TargetMode="External"/><Relationship Id="rId5" Type="http://schemas.openxmlformats.org/officeDocument/2006/relationships/hyperlink" Target="http://www.americanpetproducts.org/pubs_survey.asp" TargetMode="External"/><Relationship Id="rId6" Type="http://schemas.openxmlformats.org/officeDocument/2006/relationships/hyperlink" Target="http://www.petsit.com/2017-2018-pet-sitting-industry-forecas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6.png"/><Relationship Id="rId13" Type="http://schemas.openxmlformats.org/officeDocument/2006/relationships/image" Target="../media/image26.png"/><Relationship Id="rId12"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13.png"/><Relationship Id="rId15" Type="http://schemas.openxmlformats.org/officeDocument/2006/relationships/image" Target="../media/image22.png"/><Relationship Id="rId14" Type="http://schemas.openxmlformats.org/officeDocument/2006/relationships/image" Target="../media/image24.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8.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p:nvPr/>
        </p:nvSpPr>
        <p:spPr>
          <a:xfrm>
            <a:off x="0" y="1"/>
            <a:ext cx="9144000" cy="5138700"/>
          </a:xfrm>
          <a:prstGeom prst="rect">
            <a:avLst/>
          </a:prstGeom>
          <a:solidFill>
            <a:srgbClr val="515C63">
              <a:alpha val="8000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b="0" i="0" sz="1800" u="none" cap="none" strike="noStrike">
              <a:solidFill>
                <a:schemeClr val="dk1"/>
              </a:solidFill>
              <a:latin typeface="Roboto"/>
              <a:ea typeface="Roboto"/>
              <a:cs typeface="Roboto"/>
              <a:sym typeface="Roboto"/>
            </a:endParaRPr>
          </a:p>
        </p:txBody>
      </p:sp>
      <p:sp>
        <p:nvSpPr>
          <p:cNvPr id="109" name="Shape 109"/>
          <p:cNvSpPr txBox="1"/>
          <p:nvPr/>
        </p:nvSpPr>
        <p:spPr>
          <a:xfrm>
            <a:off x="304800" y="1352525"/>
            <a:ext cx="5562600" cy="1292700"/>
          </a:xfrm>
          <a:prstGeom prst="rect">
            <a:avLst/>
          </a:prstGeom>
          <a:noFill/>
          <a:ln>
            <a:noFill/>
          </a:ln>
        </p:spPr>
        <p:txBody>
          <a:bodyPr anchorCtr="0" anchor="t" bIns="91425" lIns="91425" spcFirstLastPara="1" rIns="0" wrap="square" tIns="91425">
            <a:noAutofit/>
          </a:bodyPr>
          <a:lstStyle/>
          <a:p>
            <a:pPr indent="0" lvl="0" marL="0" marR="0" rtl="0">
              <a:spcBef>
                <a:spcPts val="0"/>
              </a:spcBef>
              <a:spcAft>
                <a:spcPts val="0"/>
              </a:spcAft>
              <a:buNone/>
            </a:pPr>
            <a:r>
              <a:rPr b="1" lang="en-GB" sz="3600">
                <a:solidFill>
                  <a:schemeClr val="lt1"/>
                </a:solidFill>
                <a:latin typeface="Roboto"/>
                <a:ea typeface="Roboto"/>
                <a:cs typeface="Roboto"/>
                <a:sym typeface="Roboto"/>
              </a:rPr>
              <a:t>Rover.com</a:t>
            </a:r>
            <a:endParaRPr b="1" i="0" sz="3600" u="none" cap="none" strike="noStrike">
              <a:solidFill>
                <a:schemeClr val="lt1"/>
              </a:solidFill>
              <a:latin typeface="Roboto"/>
              <a:ea typeface="Roboto"/>
              <a:cs typeface="Roboto"/>
              <a:sym typeface="Roboto"/>
            </a:endParaRPr>
          </a:p>
        </p:txBody>
      </p:sp>
      <p:sp>
        <p:nvSpPr>
          <p:cNvPr id="110" name="Shape 110"/>
          <p:cNvSpPr/>
          <p:nvPr/>
        </p:nvSpPr>
        <p:spPr>
          <a:xfrm>
            <a:off x="1" y="1352514"/>
            <a:ext cx="304800" cy="1278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Roboto"/>
              <a:ea typeface="Roboto"/>
              <a:cs typeface="Roboto"/>
              <a:sym typeface="Roboto"/>
            </a:endParaRPr>
          </a:p>
        </p:txBody>
      </p:sp>
      <p:sp>
        <p:nvSpPr>
          <p:cNvPr id="111" name="Shape 111"/>
          <p:cNvSpPr txBox="1"/>
          <p:nvPr/>
        </p:nvSpPr>
        <p:spPr>
          <a:xfrm>
            <a:off x="304800" y="1974075"/>
            <a:ext cx="8476500" cy="438600"/>
          </a:xfrm>
          <a:prstGeom prst="rect">
            <a:avLst/>
          </a:prstGeom>
          <a:noFill/>
          <a:ln>
            <a:noFill/>
          </a:ln>
        </p:spPr>
        <p:txBody>
          <a:bodyPr anchorCtr="0" anchor="t" bIns="91425" lIns="91425" spcFirstLastPara="1" rIns="0" wrap="square" tIns="91425">
            <a:noAutofit/>
          </a:bodyPr>
          <a:lstStyle/>
          <a:p>
            <a:pPr indent="0" lvl="0" marL="0" marR="0" rtl="0">
              <a:lnSpc>
                <a:spcPct val="150000"/>
              </a:lnSpc>
              <a:spcBef>
                <a:spcPts val="0"/>
              </a:spcBef>
              <a:spcAft>
                <a:spcPts val="0"/>
              </a:spcAft>
              <a:buNone/>
            </a:pPr>
            <a:r>
              <a:rPr lang="en-GB">
                <a:solidFill>
                  <a:schemeClr val="lt1"/>
                </a:solidFill>
                <a:latin typeface="Roboto"/>
                <a:ea typeface="Roboto"/>
                <a:cs typeface="Roboto"/>
                <a:sym typeface="Roboto"/>
              </a:rPr>
              <a:t>Online Matchmaking for Pet Owners and Sitters － A Sharing Economy Startup </a:t>
            </a:r>
            <a:br>
              <a:rPr lang="en-GB">
                <a:solidFill>
                  <a:schemeClr val="lt1"/>
                </a:solidFill>
                <a:latin typeface="Roboto"/>
                <a:ea typeface="Roboto"/>
                <a:cs typeface="Roboto"/>
                <a:sym typeface="Roboto"/>
              </a:rPr>
            </a:br>
            <a:br>
              <a:rPr lang="en-GB" sz="1100">
                <a:solidFill>
                  <a:schemeClr val="lt1"/>
                </a:solidFill>
                <a:latin typeface="Roboto"/>
                <a:ea typeface="Roboto"/>
                <a:cs typeface="Roboto"/>
                <a:sym typeface="Roboto"/>
              </a:rPr>
            </a:br>
            <a:endParaRPr b="0" i="0" sz="1100" u="none" cap="none" strike="noStrike">
              <a:solidFill>
                <a:schemeClr val="lt1"/>
              </a:solidFill>
              <a:latin typeface="Roboto"/>
              <a:ea typeface="Roboto"/>
              <a:cs typeface="Roboto"/>
              <a:sym typeface="Roboto"/>
            </a:endParaRPr>
          </a:p>
        </p:txBody>
      </p:sp>
    </p:spTree>
  </p:cSld>
  <p:clrMapOvr>
    <a:masterClrMapping/>
  </p:clrMapOvr>
  <mc:AlternateContent>
    <mc:Choice Requires="p14">
      <p:transition spd="slow" p14:dur="9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p:nvPr/>
        </p:nvSpPr>
        <p:spPr>
          <a:xfrm>
            <a:off x="-16800" y="329550"/>
            <a:ext cx="9144000" cy="46614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389" name="Shape 389"/>
          <p:cNvSpPr txBox="1"/>
          <p:nvPr/>
        </p:nvSpPr>
        <p:spPr>
          <a:xfrm>
            <a:off x="1856850" y="369250"/>
            <a:ext cx="5430300" cy="2817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Our Competitors</a:t>
            </a:r>
            <a:endParaRPr b="1" sz="2400">
              <a:latin typeface="Roboto"/>
              <a:ea typeface="Roboto"/>
              <a:cs typeface="Roboto"/>
              <a:sym typeface="Roboto"/>
            </a:endParaRPr>
          </a:p>
        </p:txBody>
      </p:sp>
      <p:grpSp>
        <p:nvGrpSpPr>
          <p:cNvPr id="390" name="Shape 390"/>
          <p:cNvGrpSpPr/>
          <p:nvPr/>
        </p:nvGrpSpPr>
        <p:grpSpPr>
          <a:xfrm>
            <a:off x="1475850" y="1043900"/>
            <a:ext cx="6192300" cy="3442500"/>
            <a:chOff x="1492650" y="1196600"/>
            <a:chExt cx="6192300" cy="3442500"/>
          </a:xfrm>
        </p:grpSpPr>
        <p:pic>
          <p:nvPicPr>
            <p:cNvPr id="391" name="Shape 391"/>
            <p:cNvPicPr preferRelativeResize="0"/>
            <p:nvPr/>
          </p:nvPicPr>
          <p:blipFill>
            <a:blip r:embed="rId3">
              <a:alphaModFix/>
            </a:blip>
            <a:stretch>
              <a:fillRect/>
            </a:stretch>
          </p:blipFill>
          <p:spPr>
            <a:xfrm>
              <a:off x="2568075" y="2010946"/>
              <a:ext cx="1416175" cy="560025"/>
            </a:xfrm>
            <a:prstGeom prst="rect">
              <a:avLst/>
            </a:prstGeom>
            <a:noFill/>
            <a:ln>
              <a:noFill/>
            </a:ln>
          </p:spPr>
        </p:pic>
        <p:pic>
          <p:nvPicPr>
            <p:cNvPr id="392" name="Shape 392"/>
            <p:cNvPicPr preferRelativeResize="0"/>
            <p:nvPr/>
          </p:nvPicPr>
          <p:blipFill>
            <a:blip r:embed="rId4">
              <a:alphaModFix/>
            </a:blip>
            <a:stretch>
              <a:fillRect/>
            </a:stretch>
          </p:blipFill>
          <p:spPr>
            <a:xfrm>
              <a:off x="2541132" y="2763350"/>
              <a:ext cx="1470066" cy="560025"/>
            </a:xfrm>
            <a:prstGeom prst="rect">
              <a:avLst/>
            </a:prstGeom>
            <a:noFill/>
            <a:ln>
              <a:noFill/>
            </a:ln>
          </p:spPr>
        </p:pic>
        <p:pic>
          <p:nvPicPr>
            <p:cNvPr id="393" name="Shape 393"/>
            <p:cNvPicPr preferRelativeResize="0"/>
            <p:nvPr/>
          </p:nvPicPr>
          <p:blipFill>
            <a:blip r:embed="rId5">
              <a:alphaModFix/>
            </a:blip>
            <a:stretch>
              <a:fillRect/>
            </a:stretch>
          </p:blipFill>
          <p:spPr>
            <a:xfrm>
              <a:off x="2492450" y="3515750"/>
              <a:ext cx="1567425" cy="743175"/>
            </a:xfrm>
            <a:prstGeom prst="rect">
              <a:avLst/>
            </a:prstGeom>
            <a:noFill/>
            <a:ln>
              <a:noFill/>
            </a:ln>
          </p:spPr>
        </p:pic>
        <p:cxnSp>
          <p:nvCxnSpPr>
            <p:cNvPr id="394" name="Shape 394"/>
            <p:cNvCxnSpPr/>
            <p:nvPr/>
          </p:nvCxnSpPr>
          <p:spPr>
            <a:xfrm flipH="1" rot="10800000">
              <a:off x="1492650" y="1934788"/>
              <a:ext cx="6192300" cy="13200"/>
            </a:xfrm>
            <a:prstGeom prst="straightConnector1">
              <a:avLst/>
            </a:prstGeom>
            <a:noFill/>
            <a:ln cap="flat" cmpd="sng" w="12700">
              <a:solidFill>
                <a:srgbClr val="6E6E6E"/>
              </a:solidFill>
              <a:prstDash val="solid"/>
              <a:round/>
              <a:headEnd len="sm" w="sm" type="none"/>
              <a:tailEnd len="sm" w="sm" type="none"/>
            </a:ln>
          </p:spPr>
        </p:cxnSp>
        <p:cxnSp>
          <p:nvCxnSpPr>
            <p:cNvPr id="395" name="Shape 395"/>
            <p:cNvCxnSpPr/>
            <p:nvPr/>
          </p:nvCxnSpPr>
          <p:spPr>
            <a:xfrm flipH="1" rot="10800000">
              <a:off x="1492650" y="2725263"/>
              <a:ext cx="6192300" cy="13200"/>
            </a:xfrm>
            <a:prstGeom prst="straightConnector1">
              <a:avLst/>
            </a:prstGeom>
            <a:noFill/>
            <a:ln cap="flat" cmpd="sng" w="12700">
              <a:solidFill>
                <a:srgbClr val="6E6E6E"/>
              </a:solidFill>
              <a:prstDash val="solid"/>
              <a:round/>
              <a:headEnd len="sm" w="sm" type="none"/>
              <a:tailEnd len="sm" w="sm" type="none"/>
            </a:ln>
          </p:spPr>
        </p:cxnSp>
        <p:cxnSp>
          <p:nvCxnSpPr>
            <p:cNvPr id="396" name="Shape 396"/>
            <p:cNvCxnSpPr/>
            <p:nvPr/>
          </p:nvCxnSpPr>
          <p:spPr>
            <a:xfrm flipH="1" rot="10800000">
              <a:off x="1492650" y="3412950"/>
              <a:ext cx="6192300" cy="13200"/>
            </a:xfrm>
            <a:prstGeom prst="straightConnector1">
              <a:avLst/>
            </a:prstGeom>
            <a:noFill/>
            <a:ln cap="flat" cmpd="sng" w="12700">
              <a:solidFill>
                <a:srgbClr val="6E6E6E"/>
              </a:solidFill>
              <a:prstDash val="solid"/>
              <a:round/>
              <a:headEnd len="sm" w="sm" type="none"/>
              <a:tailEnd len="sm" w="sm" type="none"/>
            </a:ln>
          </p:spPr>
        </p:cxnSp>
        <p:cxnSp>
          <p:nvCxnSpPr>
            <p:cNvPr id="397" name="Shape 397"/>
            <p:cNvCxnSpPr/>
            <p:nvPr/>
          </p:nvCxnSpPr>
          <p:spPr>
            <a:xfrm>
              <a:off x="4393125" y="1196600"/>
              <a:ext cx="900" cy="3442500"/>
            </a:xfrm>
            <a:prstGeom prst="straightConnector1">
              <a:avLst/>
            </a:prstGeom>
            <a:noFill/>
            <a:ln cap="flat" cmpd="sng" w="12700">
              <a:solidFill>
                <a:srgbClr val="6E6E6E"/>
              </a:solidFill>
              <a:prstDash val="solid"/>
              <a:round/>
              <a:headEnd len="sm" w="sm" type="none"/>
              <a:tailEnd len="sm" w="sm" type="none"/>
            </a:ln>
          </p:spPr>
        </p:cxnSp>
        <p:sp>
          <p:nvSpPr>
            <p:cNvPr id="398" name="Shape 398"/>
            <p:cNvSpPr txBox="1"/>
            <p:nvPr/>
          </p:nvSpPr>
          <p:spPr>
            <a:xfrm>
              <a:off x="2656250" y="1347750"/>
              <a:ext cx="1851600" cy="52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000">
                  <a:latin typeface="Roboto"/>
                  <a:ea typeface="Roboto"/>
                  <a:cs typeface="Roboto"/>
                  <a:sym typeface="Roboto"/>
                </a:rPr>
                <a:t>Company</a:t>
              </a:r>
              <a:endParaRPr sz="2000">
                <a:latin typeface="Roboto"/>
                <a:ea typeface="Roboto"/>
                <a:cs typeface="Roboto"/>
                <a:sym typeface="Roboto"/>
              </a:endParaRPr>
            </a:p>
          </p:txBody>
        </p:sp>
        <p:sp>
          <p:nvSpPr>
            <p:cNvPr id="399" name="Shape 399"/>
            <p:cNvSpPr txBox="1"/>
            <p:nvPr/>
          </p:nvSpPr>
          <p:spPr>
            <a:xfrm>
              <a:off x="4987500" y="1320900"/>
              <a:ext cx="2507400" cy="52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000">
                  <a:latin typeface="Roboto"/>
                  <a:ea typeface="Roboto"/>
                  <a:cs typeface="Roboto"/>
                  <a:sym typeface="Roboto"/>
                </a:rPr>
                <a:t>Services Provided</a:t>
              </a:r>
              <a:endParaRPr sz="2000">
                <a:latin typeface="Roboto"/>
                <a:ea typeface="Roboto"/>
                <a:cs typeface="Roboto"/>
                <a:sym typeface="Roboto"/>
              </a:endParaRPr>
            </a:p>
          </p:txBody>
        </p:sp>
        <p:sp>
          <p:nvSpPr>
            <p:cNvPr id="400" name="Shape 400"/>
            <p:cNvSpPr txBox="1"/>
            <p:nvPr/>
          </p:nvSpPr>
          <p:spPr>
            <a:xfrm>
              <a:off x="4526275" y="2037800"/>
              <a:ext cx="3042000" cy="56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latin typeface="Roboto"/>
                <a:ea typeface="Roboto"/>
                <a:cs typeface="Roboto"/>
                <a:sym typeface="Roboto"/>
              </a:endParaRPr>
            </a:p>
          </p:txBody>
        </p:sp>
        <p:sp>
          <p:nvSpPr>
            <p:cNvPr id="401" name="Shape 401"/>
            <p:cNvSpPr txBox="1"/>
            <p:nvPr/>
          </p:nvSpPr>
          <p:spPr>
            <a:xfrm>
              <a:off x="4642950" y="2400425"/>
              <a:ext cx="3042000" cy="56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a:ea typeface="Roboto"/>
                <a:cs typeface="Roboto"/>
                <a:sym typeface="Roboto"/>
              </a:endParaRPr>
            </a:p>
          </p:txBody>
        </p:sp>
        <p:sp>
          <p:nvSpPr>
            <p:cNvPr id="402" name="Shape 402"/>
            <p:cNvSpPr txBox="1"/>
            <p:nvPr/>
          </p:nvSpPr>
          <p:spPr>
            <a:xfrm>
              <a:off x="4526275" y="2056588"/>
              <a:ext cx="3042000" cy="5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Dog walking</a:t>
              </a:r>
              <a:endParaRPr>
                <a:latin typeface="Roboto"/>
                <a:ea typeface="Roboto"/>
                <a:cs typeface="Roboto"/>
                <a:sym typeface="Roboto"/>
              </a:endParaRPr>
            </a:p>
          </p:txBody>
        </p:sp>
        <p:sp>
          <p:nvSpPr>
            <p:cNvPr id="403" name="Shape 403"/>
            <p:cNvSpPr txBox="1"/>
            <p:nvPr/>
          </p:nvSpPr>
          <p:spPr>
            <a:xfrm>
              <a:off x="4602425" y="2795650"/>
              <a:ext cx="3042000" cy="5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Dog walking, dog sitting</a:t>
              </a:r>
              <a:endParaRPr>
                <a:latin typeface="Roboto"/>
                <a:ea typeface="Roboto"/>
                <a:cs typeface="Roboto"/>
                <a:sym typeface="Roboto"/>
              </a:endParaRPr>
            </a:p>
          </p:txBody>
        </p:sp>
        <p:sp>
          <p:nvSpPr>
            <p:cNvPr id="404" name="Shape 404"/>
            <p:cNvSpPr txBox="1"/>
            <p:nvPr/>
          </p:nvSpPr>
          <p:spPr>
            <a:xfrm>
              <a:off x="4526275" y="3483350"/>
              <a:ext cx="3042000" cy="9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Puppy training, dog walking, pet sitting, pet taxi, pet medication service</a:t>
              </a:r>
              <a:endParaRPr>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p:nvPr/>
        </p:nvSpPr>
        <p:spPr>
          <a:xfrm>
            <a:off x="-16800" y="329550"/>
            <a:ext cx="9144000" cy="46614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410" name="Shape 410"/>
          <p:cNvSpPr/>
          <p:nvPr/>
        </p:nvSpPr>
        <p:spPr>
          <a:xfrm>
            <a:off x="6187650" y="2166900"/>
            <a:ext cx="1307100" cy="1307100"/>
          </a:xfrm>
          <a:prstGeom prst="ellipse">
            <a:avLst/>
          </a:prstGeom>
          <a:solidFill>
            <a:srgbClr val="A64D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Rivalry</a:t>
            </a:r>
            <a:endParaRPr sz="1100">
              <a:latin typeface="Roboto Medium"/>
              <a:ea typeface="Roboto Medium"/>
              <a:cs typeface="Roboto Medium"/>
              <a:sym typeface="Roboto Medium"/>
            </a:endParaRPr>
          </a:p>
        </p:txBody>
      </p:sp>
      <p:sp>
        <p:nvSpPr>
          <p:cNvPr id="411" name="Shape 411"/>
          <p:cNvSpPr/>
          <p:nvPr/>
        </p:nvSpPr>
        <p:spPr>
          <a:xfrm>
            <a:off x="7494750" y="82227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Pet Sitters</a:t>
            </a:r>
            <a:endParaRPr sz="1100">
              <a:latin typeface="Roboto Medium"/>
              <a:ea typeface="Roboto Medium"/>
              <a:cs typeface="Roboto Medium"/>
              <a:sym typeface="Roboto Medium"/>
            </a:endParaRPr>
          </a:p>
        </p:txBody>
      </p:sp>
      <p:sp>
        <p:nvSpPr>
          <p:cNvPr id="412" name="Shape 412"/>
          <p:cNvSpPr/>
          <p:nvPr/>
        </p:nvSpPr>
        <p:spPr>
          <a:xfrm>
            <a:off x="7494750" y="342252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New Entrants</a:t>
            </a:r>
            <a:endParaRPr sz="1100">
              <a:latin typeface="Roboto Medium"/>
              <a:ea typeface="Roboto Medium"/>
              <a:cs typeface="Roboto Medium"/>
              <a:sym typeface="Roboto Medium"/>
            </a:endParaRPr>
          </a:p>
        </p:txBody>
      </p:sp>
      <p:sp>
        <p:nvSpPr>
          <p:cNvPr id="413" name="Shape 413"/>
          <p:cNvSpPr/>
          <p:nvPr/>
        </p:nvSpPr>
        <p:spPr>
          <a:xfrm>
            <a:off x="4880550" y="342252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Substitutes</a:t>
            </a:r>
            <a:endParaRPr sz="1100">
              <a:latin typeface="Roboto Medium"/>
              <a:ea typeface="Roboto Medium"/>
              <a:cs typeface="Roboto Medium"/>
              <a:sym typeface="Roboto Medium"/>
            </a:endParaRPr>
          </a:p>
        </p:txBody>
      </p:sp>
      <p:sp>
        <p:nvSpPr>
          <p:cNvPr id="414" name="Shape 414"/>
          <p:cNvSpPr/>
          <p:nvPr/>
        </p:nvSpPr>
        <p:spPr>
          <a:xfrm>
            <a:off x="4880550" y="82227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Customers</a:t>
            </a:r>
            <a:endParaRPr sz="1100">
              <a:latin typeface="Roboto Medium"/>
              <a:ea typeface="Roboto Medium"/>
              <a:cs typeface="Roboto Medium"/>
              <a:sym typeface="Roboto Medium"/>
            </a:endParaRPr>
          </a:p>
        </p:txBody>
      </p:sp>
      <p:sp>
        <p:nvSpPr>
          <p:cNvPr id="415" name="Shape 415"/>
          <p:cNvSpPr/>
          <p:nvPr/>
        </p:nvSpPr>
        <p:spPr>
          <a:xfrm>
            <a:off x="6296550" y="1091063"/>
            <a:ext cx="1089300" cy="617100"/>
          </a:xfrm>
          <a:prstGeom prst="stripedRightArrow">
            <a:avLst>
              <a:gd fmla="val 50000" name="adj1"/>
              <a:gd fmla="val 50000" name="adj2"/>
            </a:avLst>
          </a:prstGeom>
          <a:gradFill>
            <a:gsLst>
              <a:gs pos="0">
                <a:srgbClr val="DA7E71"/>
              </a:gs>
              <a:gs pos="100000">
                <a:srgbClr val="983D31"/>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rot="5400000">
            <a:off x="7603650" y="2467400"/>
            <a:ext cx="1089300" cy="617100"/>
          </a:xfrm>
          <a:prstGeom prst="stripedRightArrow">
            <a:avLst>
              <a:gd fmla="val 50000" name="adj1"/>
              <a:gd fmla="val 50000" name="adj2"/>
            </a:avLst>
          </a:prstGeom>
          <a:gradFill>
            <a:gsLst>
              <a:gs pos="0">
                <a:srgbClr val="F8C87A"/>
              </a:gs>
              <a:gs pos="100000">
                <a:srgbClr val="DB8F14"/>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rot="10800000">
            <a:off x="6296550" y="3767525"/>
            <a:ext cx="1089300" cy="617100"/>
          </a:xfrm>
          <a:prstGeom prst="stripedRightArrow">
            <a:avLst>
              <a:gd fmla="val 50000" name="adj1"/>
              <a:gd fmla="val 50000" name="adj2"/>
            </a:avLst>
          </a:prstGeom>
          <a:gradFill>
            <a:gsLst>
              <a:gs pos="0">
                <a:srgbClr val="C5D79F"/>
              </a:gs>
              <a:gs pos="100000">
                <a:srgbClr val="89A350"/>
              </a:gs>
            </a:gsLst>
            <a:lin ang="5400012" scaled="0"/>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rot="-5400000">
            <a:off x="4989450" y="2467400"/>
            <a:ext cx="1089300" cy="617100"/>
          </a:xfrm>
          <a:prstGeom prst="stripedRightArrow">
            <a:avLst>
              <a:gd fmla="val 50000" name="adj1"/>
              <a:gd fmla="val 50000" name="adj2"/>
            </a:avLst>
          </a:prstGeom>
          <a:gradFill>
            <a:gsLst>
              <a:gs pos="0">
                <a:srgbClr val="D4E5F5"/>
              </a:gs>
              <a:gs pos="100000">
                <a:srgbClr val="70A4D5"/>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txBox="1"/>
          <p:nvPr/>
        </p:nvSpPr>
        <p:spPr>
          <a:xfrm>
            <a:off x="199575" y="968900"/>
            <a:ext cx="2399700" cy="354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a:latin typeface="Roboto"/>
                <a:ea typeface="Roboto"/>
                <a:cs typeface="Roboto"/>
                <a:sym typeface="Roboto"/>
              </a:rPr>
              <a:t>Industry rivalry: </a:t>
            </a:r>
            <a:r>
              <a:rPr b="1" lang="en-GB" u="sng">
                <a:latin typeface="Roboto"/>
                <a:ea typeface="Roboto"/>
                <a:cs typeface="Roboto"/>
                <a:sym typeface="Roboto"/>
              </a:rPr>
              <a:t>High</a:t>
            </a:r>
            <a:endParaRPr b="1" u="sng">
              <a:latin typeface="Roboto"/>
              <a:ea typeface="Roboto"/>
              <a:cs typeface="Roboto"/>
              <a:sym typeface="Roboto"/>
            </a:endParaRPr>
          </a:p>
          <a:p>
            <a:pPr indent="0" lvl="0" marL="0">
              <a:spcBef>
                <a:spcPts val="0"/>
              </a:spcBef>
              <a:spcAft>
                <a:spcPts val="0"/>
              </a:spcAft>
              <a:buNone/>
            </a:pPr>
            <a:r>
              <a:t/>
            </a:r>
            <a:endParaRPr b="1" sz="16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Services offered by Rover and other platforms are similar</a:t>
            </a:r>
            <a:endParaRPr sz="12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Rover offers 5 main services: dog boarding, house sitting, drop-in visits, doggy day care, dog walking</a:t>
            </a:r>
            <a:endParaRPr sz="12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Rover’s competitors offer more services</a:t>
            </a:r>
            <a:endParaRPr sz="1200">
              <a:latin typeface="Roboto"/>
              <a:ea typeface="Roboto"/>
              <a:cs typeface="Roboto"/>
              <a:sym typeface="Roboto"/>
            </a:endParaRPr>
          </a:p>
          <a:p>
            <a:pPr indent="-304800" lvl="0" marL="457200">
              <a:spcBef>
                <a:spcPts val="0"/>
              </a:spcBef>
              <a:spcAft>
                <a:spcPts val="0"/>
              </a:spcAft>
              <a:buSzPts val="1200"/>
              <a:buFont typeface="Roboto"/>
              <a:buChar char="●"/>
            </a:pPr>
            <a:r>
              <a:rPr lang="en-GB" sz="1200">
                <a:latin typeface="Roboto"/>
                <a:ea typeface="Roboto"/>
                <a:cs typeface="Roboto"/>
                <a:sym typeface="Roboto"/>
              </a:rPr>
              <a:t>For instance, Fetch offers Pet Taxi for sitters to transport pets for appointment or events</a:t>
            </a:r>
            <a:endParaRPr sz="1200">
              <a:latin typeface="Roboto"/>
              <a:ea typeface="Roboto"/>
              <a:cs typeface="Roboto"/>
              <a:sym typeface="Roboto"/>
            </a:endParaRPr>
          </a:p>
        </p:txBody>
      </p:sp>
      <p:sp>
        <p:nvSpPr>
          <p:cNvPr id="420" name="Shape 420"/>
          <p:cNvSpPr txBox="1"/>
          <p:nvPr>
            <p:ph type="title"/>
          </p:nvPr>
        </p:nvSpPr>
        <p:spPr>
          <a:xfrm>
            <a:off x="387750" y="309073"/>
            <a:ext cx="8368500" cy="49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Business Environment-Porter’s Five Forces Analysis</a:t>
            </a:r>
            <a:endParaRPr b="1" sz="2400">
              <a:latin typeface="Roboto"/>
              <a:ea typeface="Roboto"/>
              <a:cs typeface="Roboto"/>
              <a:sym typeface="Roboto"/>
            </a:endParaRPr>
          </a:p>
        </p:txBody>
      </p:sp>
      <p:sp>
        <p:nvSpPr>
          <p:cNvPr id="421" name="Shape 421"/>
          <p:cNvSpPr txBox="1"/>
          <p:nvPr/>
        </p:nvSpPr>
        <p:spPr>
          <a:xfrm>
            <a:off x="2447850" y="1417200"/>
            <a:ext cx="2432700" cy="32556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Font typeface="Roboto"/>
              <a:buChar char="●"/>
            </a:pPr>
            <a:r>
              <a:rPr lang="en-GB" sz="1200">
                <a:latin typeface="Roboto"/>
                <a:ea typeface="Roboto"/>
                <a:cs typeface="Roboto"/>
                <a:sym typeface="Roboto"/>
              </a:rPr>
              <a:t>Any new services provided by competitors can harm Rover’s sales and market share</a:t>
            </a:r>
            <a:endParaRPr sz="1200">
              <a:latin typeface="Roboto"/>
              <a:ea typeface="Roboto"/>
              <a:cs typeface="Roboto"/>
              <a:sym typeface="Roboto"/>
            </a:endParaRPr>
          </a:p>
          <a:p>
            <a:pPr indent="0" lvl="0" marL="0" rtl="0">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p:nvPr/>
        </p:nvSpPr>
        <p:spPr>
          <a:xfrm>
            <a:off x="-16800" y="329550"/>
            <a:ext cx="9144000" cy="46614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427" name="Shape 427"/>
          <p:cNvSpPr/>
          <p:nvPr/>
        </p:nvSpPr>
        <p:spPr>
          <a:xfrm>
            <a:off x="3901650" y="2166900"/>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1100">
                <a:latin typeface="Roboto Medium"/>
                <a:ea typeface="Roboto Medium"/>
                <a:cs typeface="Roboto Medium"/>
                <a:sym typeface="Roboto Medium"/>
              </a:rPr>
              <a:t>Rivalry</a:t>
            </a:r>
            <a:endParaRPr sz="1100">
              <a:latin typeface="Roboto Medium"/>
              <a:ea typeface="Roboto Medium"/>
              <a:cs typeface="Roboto Medium"/>
              <a:sym typeface="Roboto Medium"/>
            </a:endParaRPr>
          </a:p>
        </p:txBody>
      </p:sp>
      <p:sp>
        <p:nvSpPr>
          <p:cNvPr id="428" name="Shape 428"/>
          <p:cNvSpPr/>
          <p:nvPr/>
        </p:nvSpPr>
        <p:spPr>
          <a:xfrm>
            <a:off x="5208750" y="822275"/>
            <a:ext cx="1307100" cy="1307100"/>
          </a:xfrm>
          <a:prstGeom prst="ellipse">
            <a:avLst/>
          </a:prstGeom>
          <a:solidFill>
            <a:srgbClr val="FFDDAA"/>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1100">
                <a:latin typeface="Roboto Medium"/>
                <a:ea typeface="Roboto Medium"/>
                <a:cs typeface="Roboto Medium"/>
                <a:sym typeface="Roboto Medium"/>
              </a:rPr>
              <a:t>Pet Sitters</a:t>
            </a:r>
            <a:endParaRPr sz="1100">
              <a:latin typeface="Roboto Medium"/>
              <a:ea typeface="Roboto Medium"/>
              <a:cs typeface="Roboto Medium"/>
              <a:sym typeface="Roboto Medium"/>
            </a:endParaRPr>
          </a:p>
        </p:txBody>
      </p:sp>
      <p:sp>
        <p:nvSpPr>
          <p:cNvPr id="429" name="Shape 429"/>
          <p:cNvSpPr/>
          <p:nvPr/>
        </p:nvSpPr>
        <p:spPr>
          <a:xfrm>
            <a:off x="5208750" y="342252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1100">
                <a:latin typeface="Roboto Medium"/>
                <a:ea typeface="Roboto Medium"/>
                <a:cs typeface="Roboto Medium"/>
                <a:sym typeface="Roboto Medium"/>
              </a:rPr>
              <a:t>New Entrants</a:t>
            </a:r>
            <a:endParaRPr sz="1100">
              <a:latin typeface="Roboto Medium"/>
              <a:ea typeface="Roboto Medium"/>
              <a:cs typeface="Roboto Medium"/>
              <a:sym typeface="Roboto Medium"/>
            </a:endParaRPr>
          </a:p>
        </p:txBody>
      </p:sp>
      <p:sp>
        <p:nvSpPr>
          <p:cNvPr id="430" name="Shape 430"/>
          <p:cNvSpPr/>
          <p:nvPr/>
        </p:nvSpPr>
        <p:spPr>
          <a:xfrm>
            <a:off x="2594550" y="342252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1100">
                <a:latin typeface="Roboto Medium"/>
                <a:ea typeface="Roboto Medium"/>
                <a:cs typeface="Roboto Medium"/>
                <a:sym typeface="Roboto Medium"/>
              </a:rPr>
              <a:t>Substitutes</a:t>
            </a:r>
            <a:endParaRPr sz="1100">
              <a:latin typeface="Roboto Medium"/>
              <a:ea typeface="Roboto Medium"/>
              <a:cs typeface="Roboto Medium"/>
              <a:sym typeface="Roboto Medium"/>
            </a:endParaRPr>
          </a:p>
        </p:txBody>
      </p:sp>
      <p:sp>
        <p:nvSpPr>
          <p:cNvPr id="431" name="Shape 431"/>
          <p:cNvSpPr/>
          <p:nvPr/>
        </p:nvSpPr>
        <p:spPr>
          <a:xfrm>
            <a:off x="4010550" y="1167263"/>
            <a:ext cx="1089300" cy="617100"/>
          </a:xfrm>
          <a:prstGeom prst="stripedRightArrow">
            <a:avLst>
              <a:gd fmla="val 50000" name="adj1"/>
              <a:gd fmla="val 50000" name="adj2"/>
            </a:avLst>
          </a:prstGeom>
          <a:gradFill>
            <a:gsLst>
              <a:gs pos="0">
                <a:srgbClr val="DA7E71"/>
              </a:gs>
              <a:gs pos="100000">
                <a:srgbClr val="983D31"/>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2" name="Shape 432"/>
          <p:cNvSpPr txBox="1"/>
          <p:nvPr>
            <p:ph type="title"/>
          </p:nvPr>
        </p:nvSpPr>
        <p:spPr>
          <a:xfrm>
            <a:off x="387750" y="289448"/>
            <a:ext cx="8368500" cy="49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Business Environment-Porter’s Five Forces Analysis</a:t>
            </a:r>
            <a:endParaRPr b="1" sz="2400">
              <a:latin typeface="Roboto"/>
              <a:ea typeface="Roboto"/>
              <a:cs typeface="Roboto"/>
              <a:sym typeface="Roboto"/>
            </a:endParaRPr>
          </a:p>
        </p:txBody>
      </p:sp>
      <p:sp>
        <p:nvSpPr>
          <p:cNvPr id="433" name="Shape 433"/>
          <p:cNvSpPr/>
          <p:nvPr/>
        </p:nvSpPr>
        <p:spPr>
          <a:xfrm rot="5400000">
            <a:off x="5317650" y="2467400"/>
            <a:ext cx="1089300" cy="617100"/>
          </a:xfrm>
          <a:prstGeom prst="stripedRightArrow">
            <a:avLst>
              <a:gd fmla="val 50000" name="adj1"/>
              <a:gd fmla="val 50000" name="adj2"/>
            </a:avLst>
          </a:prstGeom>
          <a:gradFill>
            <a:gsLst>
              <a:gs pos="0">
                <a:srgbClr val="F8C87A"/>
              </a:gs>
              <a:gs pos="100000">
                <a:srgbClr val="DB8F14"/>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rot="10800000">
            <a:off x="4010550" y="3767525"/>
            <a:ext cx="1089300" cy="617100"/>
          </a:xfrm>
          <a:prstGeom prst="stripedRightArrow">
            <a:avLst>
              <a:gd fmla="val 50000" name="adj1"/>
              <a:gd fmla="val 50000" name="adj2"/>
            </a:avLst>
          </a:prstGeom>
          <a:gradFill>
            <a:gsLst>
              <a:gs pos="0">
                <a:srgbClr val="C5D79F"/>
              </a:gs>
              <a:gs pos="100000">
                <a:srgbClr val="89A350"/>
              </a:gs>
            </a:gsLst>
            <a:lin ang="5400012" scaled="0"/>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rot="-5400000">
            <a:off x="2703450" y="2467400"/>
            <a:ext cx="1089300" cy="617100"/>
          </a:xfrm>
          <a:prstGeom prst="stripedRightArrow">
            <a:avLst>
              <a:gd fmla="val 50000" name="adj1"/>
              <a:gd fmla="val 50000" name="adj2"/>
            </a:avLst>
          </a:prstGeom>
          <a:gradFill>
            <a:gsLst>
              <a:gs pos="0">
                <a:srgbClr val="D4E5F5"/>
              </a:gs>
              <a:gs pos="100000">
                <a:srgbClr val="70A4D5"/>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txBox="1"/>
          <p:nvPr/>
        </p:nvSpPr>
        <p:spPr>
          <a:xfrm>
            <a:off x="170550" y="938700"/>
            <a:ext cx="2351100" cy="344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a:latin typeface="Roboto"/>
                <a:ea typeface="Roboto"/>
                <a:cs typeface="Roboto"/>
                <a:sym typeface="Roboto"/>
              </a:rPr>
              <a:t>Bargaining power of customers: </a:t>
            </a:r>
            <a:r>
              <a:rPr b="1" lang="en-GB" u="sng">
                <a:latin typeface="Roboto"/>
                <a:ea typeface="Roboto"/>
                <a:cs typeface="Roboto"/>
                <a:sym typeface="Roboto"/>
              </a:rPr>
              <a:t>High</a:t>
            </a:r>
            <a:endParaRPr b="1" u="sng">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04800" lvl="0" marL="457200">
              <a:spcBef>
                <a:spcPts val="0"/>
              </a:spcBef>
              <a:spcAft>
                <a:spcPts val="0"/>
              </a:spcAft>
              <a:buSzPts val="1200"/>
              <a:buFont typeface="Roboto"/>
              <a:buChar char="●"/>
            </a:pPr>
            <a:r>
              <a:rPr lang="en-GB" sz="1200">
                <a:latin typeface="Roboto"/>
                <a:ea typeface="Roboto"/>
                <a:cs typeface="Roboto"/>
                <a:sym typeface="Roboto"/>
              </a:rPr>
              <a:t>Low switching cost: customers can change to another platform for providing pet sitting services</a:t>
            </a:r>
            <a:endParaRPr sz="12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Physical pet sitting shops can connect customers directly (which Rover is more difficult)</a:t>
            </a:r>
            <a:endParaRPr sz="12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Other online platforms provide similar functions (e.g. GPS tracking)</a:t>
            </a:r>
            <a:endParaRPr sz="1200">
              <a:latin typeface="Roboto"/>
              <a:ea typeface="Roboto"/>
              <a:cs typeface="Roboto"/>
              <a:sym typeface="Roboto"/>
            </a:endParaRPr>
          </a:p>
          <a:p>
            <a:pPr indent="0" lvl="0" marL="0">
              <a:spcBef>
                <a:spcPts val="0"/>
              </a:spcBef>
              <a:spcAft>
                <a:spcPts val="0"/>
              </a:spcAft>
              <a:buNone/>
            </a:pPr>
            <a:r>
              <a:t/>
            </a:r>
            <a:endParaRPr sz="1200">
              <a:latin typeface="Roboto"/>
              <a:ea typeface="Roboto"/>
              <a:cs typeface="Roboto"/>
              <a:sym typeface="Roboto"/>
            </a:endParaRPr>
          </a:p>
        </p:txBody>
      </p:sp>
      <p:sp>
        <p:nvSpPr>
          <p:cNvPr id="437" name="Shape 437"/>
          <p:cNvSpPr txBox="1"/>
          <p:nvPr/>
        </p:nvSpPr>
        <p:spPr>
          <a:xfrm>
            <a:off x="6728900" y="1021100"/>
            <a:ext cx="2250900" cy="350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a:latin typeface="Roboto"/>
                <a:ea typeface="Roboto"/>
                <a:cs typeface="Roboto"/>
                <a:sym typeface="Roboto"/>
              </a:rPr>
              <a:t>Bargaining power of pet sitters: </a:t>
            </a:r>
            <a:r>
              <a:rPr b="1" lang="en-GB" u="sng">
                <a:latin typeface="Roboto"/>
                <a:ea typeface="Roboto"/>
                <a:cs typeface="Roboto"/>
                <a:sym typeface="Roboto"/>
              </a:rPr>
              <a:t>High</a:t>
            </a:r>
            <a:endParaRPr b="1" u="sng">
              <a:latin typeface="Roboto"/>
              <a:ea typeface="Roboto"/>
              <a:cs typeface="Roboto"/>
              <a:sym typeface="Roboto"/>
            </a:endParaRPr>
          </a:p>
          <a:p>
            <a:pPr indent="0" lvl="0" marL="0">
              <a:spcBef>
                <a:spcPts val="0"/>
              </a:spcBef>
              <a:spcAft>
                <a:spcPts val="0"/>
              </a:spcAft>
              <a:buNone/>
            </a:pPr>
            <a:r>
              <a:t/>
            </a:r>
            <a:endParaRPr sz="16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Low switching cost for pet sitters: they can provide services on various platforms (multi-homing)</a:t>
            </a:r>
            <a:endParaRPr sz="1200">
              <a:latin typeface="Roboto"/>
              <a:ea typeface="Roboto"/>
              <a:cs typeface="Roboto"/>
              <a:sym typeface="Roboto"/>
            </a:endParaRPr>
          </a:p>
          <a:p>
            <a:pPr indent="-304800" lvl="0" marL="457200">
              <a:spcBef>
                <a:spcPts val="0"/>
              </a:spcBef>
              <a:spcAft>
                <a:spcPts val="0"/>
              </a:spcAft>
              <a:buSzPts val="1200"/>
              <a:buFont typeface="Roboto"/>
              <a:buChar char="●"/>
            </a:pPr>
            <a:r>
              <a:rPr lang="en-GB" sz="1200">
                <a:latin typeface="Roboto"/>
                <a:ea typeface="Roboto"/>
                <a:cs typeface="Roboto"/>
                <a:sym typeface="Roboto"/>
              </a:rPr>
              <a:t>Competitive rate has to be offered. Otherwise it would deter dog sitters away</a:t>
            </a:r>
            <a:endParaRPr sz="1200">
              <a:latin typeface="Roboto"/>
              <a:ea typeface="Roboto"/>
              <a:cs typeface="Roboto"/>
              <a:sym typeface="Roboto"/>
            </a:endParaRPr>
          </a:p>
        </p:txBody>
      </p:sp>
      <p:sp>
        <p:nvSpPr>
          <p:cNvPr id="438" name="Shape 438"/>
          <p:cNvSpPr/>
          <p:nvPr/>
        </p:nvSpPr>
        <p:spPr>
          <a:xfrm>
            <a:off x="2594550" y="822275"/>
            <a:ext cx="1307100" cy="1307100"/>
          </a:xfrm>
          <a:prstGeom prst="ellipse">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Customers</a:t>
            </a:r>
            <a:endParaRPr sz="1100">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p:nvPr/>
        </p:nvSpPr>
        <p:spPr>
          <a:xfrm>
            <a:off x="-16800" y="329550"/>
            <a:ext cx="9144000" cy="46614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444" name="Shape 444"/>
          <p:cNvSpPr/>
          <p:nvPr/>
        </p:nvSpPr>
        <p:spPr>
          <a:xfrm>
            <a:off x="3901650" y="2166900"/>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Rivalry</a:t>
            </a:r>
            <a:endParaRPr sz="1100">
              <a:latin typeface="Roboto Medium"/>
              <a:ea typeface="Roboto Medium"/>
              <a:cs typeface="Roboto Medium"/>
              <a:sym typeface="Roboto Medium"/>
            </a:endParaRPr>
          </a:p>
        </p:txBody>
      </p:sp>
      <p:sp>
        <p:nvSpPr>
          <p:cNvPr id="445" name="Shape 445"/>
          <p:cNvSpPr/>
          <p:nvPr/>
        </p:nvSpPr>
        <p:spPr>
          <a:xfrm>
            <a:off x="5208750" y="82227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Pet Sitters</a:t>
            </a:r>
            <a:endParaRPr sz="1100">
              <a:latin typeface="Roboto Medium"/>
              <a:ea typeface="Roboto Medium"/>
              <a:cs typeface="Roboto Medium"/>
              <a:sym typeface="Roboto Medium"/>
            </a:endParaRPr>
          </a:p>
        </p:txBody>
      </p:sp>
      <p:sp>
        <p:nvSpPr>
          <p:cNvPr id="446" name="Shape 446"/>
          <p:cNvSpPr/>
          <p:nvPr/>
        </p:nvSpPr>
        <p:spPr>
          <a:xfrm>
            <a:off x="5208750" y="3422525"/>
            <a:ext cx="1307100" cy="13071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Medium"/>
                <a:ea typeface="Roboto Medium"/>
                <a:cs typeface="Roboto Medium"/>
                <a:sym typeface="Roboto Medium"/>
              </a:rPr>
              <a:t>New Entrants</a:t>
            </a:r>
            <a:endParaRPr sz="1100">
              <a:latin typeface="Roboto Medium"/>
              <a:ea typeface="Roboto Medium"/>
              <a:cs typeface="Roboto Medium"/>
              <a:sym typeface="Roboto Medium"/>
            </a:endParaRPr>
          </a:p>
        </p:txBody>
      </p:sp>
      <p:sp>
        <p:nvSpPr>
          <p:cNvPr id="447" name="Shape 447"/>
          <p:cNvSpPr/>
          <p:nvPr/>
        </p:nvSpPr>
        <p:spPr>
          <a:xfrm>
            <a:off x="2594550" y="3422525"/>
            <a:ext cx="1307100" cy="1307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Medium"/>
                <a:ea typeface="Roboto Medium"/>
                <a:cs typeface="Roboto Medium"/>
                <a:sym typeface="Roboto Medium"/>
              </a:rPr>
              <a:t>Substitutes</a:t>
            </a:r>
            <a:endParaRPr sz="1100">
              <a:latin typeface="Roboto Medium"/>
              <a:ea typeface="Roboto Medium"/>
              <a:cs typeface="Roboto Medium"/>
              <a:sym typeface="Roboto Medium"/>
            </a:endParaRPr>
          </a:p>
        </p:txBody>
      </p:sp>
      <p:sp>
        <p:nvSpPr>
          <p:cNvPr id="448" name="Shape 448"/>
          <p:cNvSpPr/>
          <p:nvPr/>
        </p:nvSpPr>
        <p:spPr>
          <a:xfrm>
            <a:off x="2594550" y="822275"/>
            <a:ext cx="1307100" cy="1307100"/>
          </a:xfrm>
          <a:prstGeom prst="ellipse">
            <a:avLst/>
          </a:prstGeom>
          <a:solidFill>
            <a:srgbClr val="929292">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latin typeface="Roboto Medium"/>
                <a:ea typeface="Roboto Medium"/>
                <a:cs typeface="Roboto Medium"/>
                <a:sym typeface="Roboto Medium"/>
              </a:rPr>
              <a:t>Customers</a:t>
            </a:r>
            <a:endParaRPr sz="1100">
              <a:latin typeface="Roboto Medium"/>
              <a:ea typeface="Roboto Medium"/>
              <a:cs typeface="Roboto Medium"/>
              <a:sym typeface="Roboto Medium"/>
            </a:endParaRPr>
          </a:p>
        </p:txBody>
      </p:sp>
      <p:sp>
        <p:nvSpPr>
          <p:cNvPr id="449" name="Shape 449"/>
          <p:cNvSpPr/>
          <p:nvPr/>
        </p:nvSpPr>
        <p:spPr>
          <a:xfrm>
            <a:off x="4010550" y="1167263"/>
            <a:ext cx="1089300" cy="617100"/>
          </a:xfrm>
          <a:prstGeom prst="stripedRightArrow">
            <a:avLst>
              <a:gd fmla="val 50000" name="adj1"/>
              <a:gd fmla="val 50000" name="adj2"/>
            </a:avLst>
          </a:prstGeom>
          <a:gradFill>
            <a:gsLst>
              <a:gs pos="0">
                <a:srgbClr val="DA7E71"/>
              </a:gs>
              <a:gs pos="100000">
                <a:srgbClr val="983D31"/>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rot="5400000">
            <a:off x="5317650" y="2467400"/>
            <a:ext cx="1089300" cy="617100"/>
          </a:xfrm>
          <a:prstGeom prst="stripedRightArrow">
            <a:avLst>
              <a:gd fmla="val 50000" name="adj1"/>
              <a:gd fmla="val 50000" name="adj2"/>
            </a:avLst>
          </a:prstGeom>
          <a:gradFill>
            <a:gsLst>
              <a:gs pos="0">
                <a:srgbClr val="F8C87A"/>
              </a:gs>
              <a:gs pos="100000">
                <a:srgbClr val="DB8F14"/>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rot="10800000">
            <a:off x="4010550" y="3767525"/>
            <a:ext cx="1089300" cy="617100"/>
          </a:xfrm>
          <a:prstGeom prst="stripedRightArrow">
            <a:avLst>
              <a:gd fmla="val 50000" name="adj1"/>
              <a:gd fmla="val 50000" name="adj2"/>
            </a:avLst>
          </a:prstGeom>
          <a:gradFill>
            <a:gsLst>
              <a:gs pos="0">
                <a:srgbClr val="C5D79F"/>
              </a:gs>
              <a:gs pos="100000">
                <a:srgbClr val="89A350"/>
              </a:gs>
            </a:gsLst>
            <a:lin ang="5400012" scaled="0"/>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rot="-5400000">
            <a:off x="2703450" y="2467400"/>
            <a:ext cx="1089300" cy="617100"/>
          </a:xfrm>
          <a:prstGeom prst="stripedRightArrow">
            <a:avLst>
              <a:gd fmla="val 50000" name="adj1"/>
              <a:gd fmla="val 50000" name="adj2"/>
            </a:avLst>
          </a:prstGeom>
          <a:gradFill>
            <a:gsLst>
              <a:gs pos="0">
                <a:srgbClr val="D4E5F5"/>
              </a:gs>
              <a:gs pos="100000">
                <a:srgbClr val="70A4D5"/>
              </a:gs>
            </a:gsLst>
            <a:path path="circle">
              <a:fillToRect b="50%" l="50%" r="50%" t="50%"/>
            </a:path>
            <a:tileRect/>
          </a:gradFill>
          <a:ln>
            <a:noFill/>
          </a:ln>
          <a:effectLst>
            <a:outerShdw blurRad="671513" rotWithShape="0" algn="bl" dir="1500000" dist="11430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txBox="1"/>
          <p:nvPr/>
        </p:nvSpPr>
        <p:spPr>
          <a:xfrm>
            <a:off x="6624750" y="1074725"/>
            <a:ext cx="2527200" cy="365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a:latin typeface="Roboto"/>
                <a:ea typeface="Roboto"/>
                <a:cs typeface="Roboto"/>
                <a:sym typeface="Roboto"/>
              </a:rPr>
              <a:t>Threat of new entrants: </a:t>
            </a:r>
            <a:r>
              <a:rPr b="1" lang="en-GB" u="sng">
                <a:latin typeface="Roboto"/>
                <a:ea typeface="Roboto"/>
                <a:cs typeface="Roboto"/>
                <a:sym typeface="Roboto"/>
              </a:rPr>
              <a:t>Low</a:t>
            </a:r>
            <a:endParaRPr b="1" u="sng">
              <a:latin typeface="Roboto"/>
              <a:ea typeface="Roboto"/>
              <a:cs typeface="Roboto"/>
              <a:sym typeface="Roboto"/>
            </a:endParaRPr>
          </a:p>
          <a:p>
            <a:pPr indent="0" lvl="0" marL="0">
              <a:spcBef>
                <a:spcPts val="0"/>
              </a:spcBef>
              <a:spcAft>
                <a:spcPts val="0"/>
              </a:spcAft>
              <a:buNone/>
            </a:pPr>
            <a:r>
              <a:t/>
            </a:r>
            <a:endParaRPr sz="16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High cost to establish the system and algorithm to match dog breeders and suitable sitters</a:t>
            </a:r>
            <a:endParaRPr sz="1200">
              <a:latin typeface="Roboto"/>
              <a:ea typeface="Roboto"/>
              <a:cs typeface="Roboto"/>
              <a:sym typeface="Roboto"/>
            </a:endParaRPr>
          </a:p>
          <a:p>
            <a:pPr indent="-304800" lvl="0" marL="457200">
              <a:spcBef>
                <a:spcPts val="0"/>
              </a:spcBef>
              <a:spcAft>
                <a:spcPts val="0"/>
              </a:spcAft>
              <a:buSzPts val="1200"/>
              <a:buFont typeface="Roboto"/>
              <a:buChar char="●"/>
            </a:pPr>
            <a:r>
              <a:rPr lang="en-GB" sz="1200">
                <a:latin typeface="Roboto"/>
                <a:ea typeface="Roboto"/>
                <a:cs typeface="Roboto"/>
                <a:sym typeface="Roboto"/>
              </a:rPr>
              <a:t>Hard to accumulate huge dog sitters and owners (database) to make use of  networking effect </a:t>
            </a:r>
            <a:endParaRPr sz="1200">
              <a:latin typeface="Roboto"/>
              <a:ea typeface="Roboto"/>
              <a:cs typeface="Roboto"/>
              <a:sym typeface="Roboto"/>
            </a:endParaRPr>
          </a:p>
        </p:txBody>
      </p:sp>
      <p:sp>
        <p:nvSpPr>
          <p:cNvPr id="454" name="Shape 454"/>
          <p:cNvSpPr txBox="1"/>
          <p:nvPr/>
        </p:nvSpPr>
        <p:spPr>
          <a:xfrm>
            <a:off x="153450" y="1027175"/>
            <a:ext cx="2332200" cy="375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a:latin typeface="Roboto"/>
                <a:ea typeface="Roboto"/>
                <a:cs typeface="Roboto"/>
                <a:sym typeface="Roboto"/>
              </a:rPr>
              <a:t>Threat of substitutes: </a:t>
            </a:r>
            <a:r>
              <a:rPr b="1" lang="en-GB" u="sng">
                <a:latin typeface="Roboto"/>
                <a:ea typeface="Roboto"/>
                <a:cs typeface="Roboto"/>
                <a:sym typeface="Roboto"/>
              </a:rPr>
              <a:t>Low</a:t>
            </a:r>
            <a:endParaRPr b="1" u="sng">
              <a:latin typeface="Roboto"/>
              <a:ea typeface="Roboto"/>
              <a:cs typeface="Roboto"/>
              <a:sym typeface="Roboto"/>
            </a:endParaRPr>
          </a:p>
          <a:p>
            <a:pPr indent="0" lvl="0" marL="0">
              <a:spcBef>
                <a:spcPts val="0"/>
              </a:spcBef>
              <a:spcAft>
                <a:spcPts val="0"/>
              </a:spcAft>
              <a:buNone/>
            </a:pPr>
            <a:r>
              <a:t/>
            </a:r>
            <a:endParaRPr b="1" sz="16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Substitutes of online pet sitting platforms: Physical pet sitting shops</a:t>
            </a:r>
            <a:endParaRPr sz="12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Online platforms like Rover make use of technology to match dog sitters with owners</a:t>
            </a:r>
            <a:endParaRPr sz="1200">
              <a:latin typeface="Roboto"/>
              <a:ea typeface="Roboto"/>
              <a:cs typeface="Roboto"/>
              <a:sym typeface="Roboto"/>
            </a:endParaRPr>
          </a:p>
          <a:p>
            <a:pPr indent="-304800" lvl="0" marL="457200" rtl="0">
              <a:spcBef>
                <a:spcPts val="0"/>
              </a:spcBef>
              <a:spcAft>
                <a:spcPts val="0"/>
              </a:spcAft>
              <a:buSzPts val="1200"/>
              <a:buFont typeface="Roboto"/>
              <a:buChar char="●"/>
            </a:pPr>
            <a:r>
              <a:rPr lang="en-GB" sz="1200">
                <a:latin typeface="Roboto"/>
                <a:ea typeface="Roboto"/>
                <a:cs typeface="Roboto"/>
                <a:sym typeface="Roboto"/>
              </a:rPr>
              <a:t>Differentiated products are offered by Rover compared with physical shop: e.g. House sitting</a:t>
            </a:r>
            <a:endParaRPr sz="1200">
              <a:latin typeface="Roboto"/>
              <a:ea typeface="Roboto"/>
              <a:cs typeface="Roboto"/>
              <a:sym typeface="Roboto"/>
            </a:endParaRPr>
          </a:p>
        </p:txBody>
      </p:sp>
      <p:sp>
        <p:nvSpPr>
          <p:cNvPr id="455" name="Shape 455"/>
          <p:cNvSpPr txBox="1"/>
          <p:nvPr>
            <p:ph type="title"/>
          </p:nvPr>
        </p:nvSpPr>
        <p:spPr>
          <a:xfrm>
            <a:off x="387750" y="309073"/>
            <a:ext cx="8368500" cy="49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Business Environment-Porter’s Five Forces Analysis</a:t>
            </a:r>
            <a:endParaRPr b="1" sz="24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p:nvPr/>
        </p:nvSpPr>
        <p:spPr>
          <a:xfrm>
            <a:off x="-16800" y="369250"/>
            <a:ext cx="9177600" cy="46149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461" name="Shape 461"/>
          <p:cNvSpPr txBox="1"/>
          <p:nvPr/>
        </p:nvSpPr>
        <p:spPr>
          <a:xfrm>
            <a:off x="1856850" y="369250"/>
            <a:ext cx="5430300" cy="2817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Conclusion from Porter’s model</a:t>
            </a:r>
            <a:endParaRPr b="1" sz="2400">
              <a:latin typeface="Roboto"/>
              <a:ea typeface="Roboto"/>
              <a:cs typeface="Roboto"/>
              <a:sym typeface="Roboto"/>
            </a:endParaRPr>
          </a:p>
          <a:p>
            <a:pPr indent="0" lvl="0" marL="0" rtl="0" algn="ctr">
              <a:spcBef>
                <a:spcPts val="0"/>
              </a:spcBef>
              <a:spcAft>
                <a:spcPts val="0"/>
              </a:spcAft>
              <a:buNone/>
            </a:pPr>
            <a:r>
              <a:t/>
            </a:r>
            <a:endParaRPr b="1" sz="2400">
              <a:latin typeface="Roboto"/>
              <a:ea typeface="Roboto"/>
              <a:cs typeface="Roboto"/>
              <a:sym typeface="Roboto"/>
            </a:endParaRPr>
          </a:p>
        </p:txBody>
      </p:sp>
      <p:sp>
        <p:nvSpPr>
          <p:cNvPr id="462" name="Shape 462"/>
          <p:cNvSpPr txBox="1"/>
          <p:nvPr/>
        </p:nvSpPr>
        <p:spPr>
          <a:xfrm>
            <a:off x="142950" y="968900"/>
            <a:ext cx="8858100" cy="354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200">
              <a:latin typeface="Roboto"/>
              <a:ea typeface="Roboto"/>
              <a:cs typeface="Roboto"/>
              <a:sym typeface="Roboto"/>
            </a:endParaRPr>
          </a:p>
        </p:txBody>
      </p:sp>
      <p:sp>
        <p:nvSpPr>
          <p:cNvPr id="463" name="Shape 463"/>
          <p:cNvSpPr/>
          <p:nvPr/>
        </p:nvSpPr>
        <p:spPr>
          <a:xfrm>
            <a:off x="549750" y="1606850"/>
            <a:ext cx="1307100" cy="13071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Medium"/>
                <a:ea typeface="Roboto Medium"/>
                <a:cs typeface="Roboto Medium"/>
                <a:sym typeface="Roboto Medium"/>
              </a:rPr>
              <a:t>Substitutes</a:t>
            </a:r>
            <a:endParaRPr sz="1100">
              <a:latin typeface="Roboto Medium"/>
              <a:ea typeface="Roboto Medium"/>
              <a:cs typeface="Roboto Medium"/>
              <a:sym typeface="Roboto Medium"/>
            </a:endParaRPr>
          </a:p>
        </p:txBody>
      </p:sp>
      <p:sp>
        <p:nvSpPr>
          <p:cNvPr id="464" name="Shape 464"/>
          <p:cNvSpPr/>
          <p:nvPr/>
        </p:nvSpPr>
        <p:spPr>
          <a:xfrm>
            <a:off x="549750" y="3010500"/>
            <a:ext cx="1307100" cy="13071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Medium"/>
                <a:ea typeface="Roboto Medium"/>
                <a:cs typeface="Roboto Medium"/>
                <a:sym typeface="Roboto Medium"/>
              </a:rPr>
              <a:t>New Entrants</a:t>
            </a:r>
            <a:endParaRPr sz="1100">
              <a:latin typeface="Roboto Medium"/>
              <a:ea typeface="Roboto Medium"/>
              <a:cs typeface="Roboto Medium"/>
              <a:sym typeface="Roboto Medium"/>
            </a:endParaRPr>
          </a:p>
        </p:txBody>
      </p:sp>
      <p:sp>
        <p:nvSpPr>
          <p:cNvPr id="465" name="Shape 465"/>
          <p:cNvSpPr txBox="1"/>
          <p:nvPr/>
        </p:nvSpPr>
        <p:spPr>
          <a:xfrm>
            <a:off x="1876650" y="847000"/>
            <a:ext cx="943800" cy="495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GB">
                <a:latin typeface="Roboto"/>
                <a:ea typeface="Roboto"/>
                <a:cs typeface="Roboto"/>
                <a:sym typeface="Roboto"/>
              </a:rPr>
              <a:t>Threat</a:t>
            </a:r>
            <a:endParaRPr b="1">
              <a:latin typeface="Roboto"/>
              <a:ea typeface="Roboto"/>
              <a:cs typeface="Roboto"/>
              <a:sym typeface="Roboto"/>
            </a:endParaRPr>
          </a:p>
        </p:txBody>
      </p:sp>
      <p:sp>
        <p:nvSpPr>
          <p:cNvPr id="466" name="Shape 466"/>
          <p:cNvSpPr txBox="1"/>
          <p:nvPr/>
        </p:nvSpPr>
        <p:spPr>
          <a:xfrm>
            <a:off x="1856850" y="1936025"/>
            <a:ext cx="983400" cy="2325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GB">
                <a:solidFill>
                  <a:srgbClr val="6AA84F"/>
                </a:solidFill>
                <a:latin typeface="Roboto"/>
                <a:ea typeface="Roboto"/>
                <a:cs typeface="Roboto"/>
                <a:sym typeface="Roboto"/>
              </a:rPr>
              <a:t>Low</a:t>
            </a:r>
            <a:endParaRPr b="1">
              <a:solidFill>
                <a:srgbClr val="6AA84F"/>
              </a:solidFill>
              <a:latin typeface="Roboto"/>
              <a:ea typeface="Roboto"/>
              <a:cs typeface="Roboto"/>
              <a:sym typeface="Roboto"/>
            </a:endParaRPr>
          </a:p>
          <a:p>
            <a:pPr indent="0" lvl="0" marL="0" algn="ctr">
              <a:spcBef>
                <a:spcPts val="0"/>
              </a:spcBef>
              <a:spcAft>
                <a:spcPts val="0"/>
              </a:spcAft>
              <a:buNone/>
            </a:pPr>
            <a:r>
              <a:t/>
            </a:r>
            <a:endParaRPr b="1">
              <a:solidFill>
                <a:srgbClr val="6AA84F"/>
              </a:solidFill>
              <a:latin typeface="Roboto"/>
              <a:ea typeface="Roboto"/>
              <a:cs typeface="Roboto"/>
              <a:sym typeface="Roboto"/>
            </a:endParaRPr>
          </a:p>
          <a:p>
            <a:pPr indent="0" lvl="0" marL="0" algn="ctr">
              <a:spcBef>
                <a:spcPts val="0"/>
              </a:spcBef>
              <a:spcAft>
                <a:spcPts val="0"/>
              </a:spcAft>
              <a:buNone/>
            </a:pPr>
            <a:r>
              <a:t/>
            </a:r>
            <a:endParaRPr b="1">
              <a:solidFill>
                <a:srgbClr val="6AA84F"/>
              </a:solidFill>
              <a:latin typeface="Roboto"/>
              <a:ea typeface="Roboto"/>
              <a:cs typeface="Roboto"/>
              <a:sym typeface="Roboto"/>
            </a:endParaRPr>
          </a:p>
          <a:p>
            <a:pPr indent="0" lvl="0" marL="0" algn="ctr">
              <a:spcBef>
                <a:spcPts val="0"/>
              </a:spcBef>
              <a:spcAft>
                <a:spcPts val="0"/>
              </a:spcAft>
              <a:buNone/>
            </a:pPr>
            <a:r>
              <a:t/>
            </a:r>
            <a:endParaRPr b="1">
              <a:solidFill>
                <a:srgbClr val="6AA84F"/>
              </a:solidFill>
              <a:latin typeface="Roboto"/>
              <a:ea typeface="Roboto"/>
              <a:cs typeface="Roboto"/>
              <a:sym typeface="Roboto"/>
            </a:endParaRPr>
          </a:p>
          <a:p>
            <a:pPr indent="0" lvl="0" marL="0" algn="ctr">
              <a:spcBef>
                <a:spcPts val="0"/>
              </a:spcBef>
              <a:spcAft>
                <a:spcPts val="0"/>
              </a:spcAft>
              <a:buNone/>
            </a:pPr>
            <a:r>
              <a:t/>
            </a:r>
            <a:endParaRPr b="1">
              <a:solidFill>
                <a:srgbClr val="6AA84F"/>
              </a:solidFill>
              <a:latin typeface="Roboto"/>
              <a:ea typeface="Roboto"/>
              <a:cs typeface="Roboto"/>
              <a:sym typeface="Roboto"/>
            </a:endParaRPr>
          </a:p>
          <a:p>
            <a:pPr indent="0" lvl="0" marL="0" algn="ctr">
              <a:spcBef>
                <a:spcPts val="0"/>
              </a:spcBef>
              <a:spcAft>
                <a:spcPts val="0"/>
              </a:spcAft>
              <a:buNone/>
            </a:pPr>
            <a:r>
              <a:t/>
            </a:r>
            <a:endParaRPr b="1">
              <a:solidFill>
                <a:srgbClr val="6AA84F"/>
              </a:solidFill>
              <a:latin typeface="Roboto"/>
              <a:ea typeface="Roboto"/>
              <a:cs typeface="Roboto"/>
              <a:sym typeface="Roboto"/>
            </a:endParaRPr>
          </a:p>
          <a:p>
            <a:pPr indent="0" lvl="0" marL="0" algn="ctr">
              <a:spcBef>
                <a:spcPts val="0"/>
              </a:spcBef>
              <a:spcAft>
                <a:spcPts val="0"/>
              </a:spcAft>
              <a:buNone/>
            </a:pPr>
            <a:r>
              <a:t/>
            </a:r>
            <a:endParaRPr b="1">
              <a:solidFill>
                <a:srgbClr val="6AA84F"/>
              </a:solidFill>
              <a:latin typeface="Roboto"/>
              <a:ea typeface="Roboto"/>
              <a:cs typeface="Roboto"/>
              <a:sym typeface="Roboto"/>
            </a:endParaRPr>
          </a:p>
          <a:p>
            <a:pPr indent="0" lvl="0" marL="0" algn="ctr">
              <a:spcBef>
                <a:spcPts val="0"/>
              </a:spcBef>
              <a:spcAft>
                <a:spcPts val="0"/>
              </a:spcAft>
              <a:buNone/>
            </a:pPr>
            <a:r>
              <a:rPr b="1" lang="en-GB">
                <a:solidFill>
                  <a:srgbClr val="6AA84F"/>
                </a:solidFill>
                <a:latin typeface="Roboto"/>
                <a:ea typeface="Roboto"/>
                <a:cs typeface="Roboto"/>
                <a:sym typeface="Roboto"/>
              </a:rPr>
              <a:t>Low</a:t>
            </a:r>
            <a:endParaRPr b="1">
              <a:solidFill>
                <a:srgbClr val="6AA84F"/>
              </a:solidFill>
              <a:latin typeface="Roboto"/>
              <a:ea typeface="Roboto"/>
              <a:cs typeface="Roboto"/>
              <a:sym typeface="Roboto"/>
            </a:endParaRPr>
          </a:p>
        </p:txBody>
      </p:sp>
      <p:sp>
        <p:nvSpPr>
          <p:cNvPr id="467" name="Shape 467"/>
          <p:cNvSpPr txBox="1"/>
          <p:nvPr/>
        </p:nvSpPr>
        <p:spPr>
          <a:xfrm>
            <a:off x="2210100" y="2468450"/>
            <a:ext cx="2121600" cy="8988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Font typeface="Roboto"/>
              <a:buChar char="➔"/>
            </a:pPr>
            <a:r>
              <a:rPr lang="en-GB">
                <a:latin typeface="Roboto"/>
                <a:ea typeface="Roboto"/>
                <a:cs typeface="Roboto"/>
                <a:sym typeface="Roboto"/>
              </a:rPr>
              <a:t>Rover needs not to concern with new competitors</a:t>
            </a:r>
            <a:endParaRPr>
              <a:latin typeface="Roboto"/>
              <a:ea typeface="Roboto"/>
              <a:cs typeface="Roboto"/>
              <a:sym typeface="Roboto"/>
            </a:endParaRPr>
          </a:p>
        </p:txBody>
      </p:sp>
      <p:cxnSp>
        <p:nvCxnSpPr>
          <p:cNvPr id="468" name="Shape 468"/>
          <p:cNvCxnSpPr/>
          <p:nvPr/>
        </p:nvCxnSpPr>
        <p:spPr>
          <a:xfrm>
            <a:off x="4393125" y="1196600"/>
            <a:ext cx="900" cy="3442500"/>
          </a:xfrm>
          <a:prstGeom prst="straightConnector1">
            <a:avLst/>
          </a:prstGeom>
          <a:noFill/>
          <a:ln cap="flat" cmpd="sng" w="12700">
            <a:solidFill>
              <a:srgbClr val="6E6E6E"/>
            </a:solidFill>
            <a:prstDash val="solid"/>
            <a:round/>
            <a:headEnd len="sm" w="sm" type="none"/>
            <a:tailEnd len="sm" w="sm" type="none"/>
          </a:ln>
        </p:spPr>
      </p:cxnSp>
      <p:sp>
        <p:nvSpPr>
          <p:cNvPr id="469" name="Shape 469"/>
          <p:cNvSpPr/>
          <p:nvPr/>
        </p:nvSpPr>
        <p:spPr>
          <a:xfrm>
            <a:off x="4963200" y="1111850"/>
            <a:ext cx="1086900" cy="1086900"/>
          </a:xfrm>
          <a:prstGeom prst="ellipse">
            <a:avLst/>
          </a:prstGeom>
          <a:solidFill>
            <a:srgbClr val="A64D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000">
                <a:latin typeface="Roboto Medium"/>
                <a:ea typeface="Roboto Medium"/>
                <a:cs typeface="Roboto Medium"/>
                <a:sym typeface="Roboto Medium"/>
              </a:rPr>
              <a:t>Rivalry</a:t>
            </a:r>
            <a:endParaRPr sz="1000">
              <a:latin typeface="Roboto Medium"/>
              <a:ea typeface="Roboto Medium"/>
              <a:cs typeface="Roboto Medium"/>
              <a:sym typeface="Roboto Medium"/>
            </a:endParaRPr>
          </a:p>
        </p:txBody>
      </p:sp>
      <p:sp>
        <p:nvSpPr>
          <p:cNvPr id="470" name="Shape 470"/>
          <p:cNvSpPr/>
          <p:nvPr/>
        </p:nvSpPr>
        <p:spPr>
          <a:xfrm>
            <a:off x="4963200" y="3520550"/>
            <a:ext cx="1086900" cy="1086900"/>
          </a:xfrm>
          <a:prstGeom prst="ellipse">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900">
                <a:latin typeface="Roboto Medium"/>
                <a:ea typeface="Roboto Medium"/>
                <a:cs typeface="Roboto Medium"/>
                <a:sym typeface="Roboto Medium"/>
              </a:rPr>
              <a:t>Customers</a:t>
            </a:r>
            <a:endParaRPr sz="900">
              <a:latin typeface="Roboto Medium"/>
              <a:ea typeface="Roboto Medium"/>
              <a:cs typeface="Roboto Medium"/>
              <a:sym typeface="Roboto Medium"/>
            </a:endParaRPr>
          </a:p>
        </p:txBody>
      </p:sp>
      <p:sp>
        <p:nvSpPr>
          <p:cNvPr id="471" name="Shape 471"/>
          <p:cNvSpPr/>
          <p:nvPr/>
        </p:nvSpPr>
        <p:spPr>
          <a:xfrm>
            <a:off x="4963200" y="2316200"/>
            <a:ext cx="1086900" cy="1086900"/>
          </a:xfrm>
          <a:prstGeom prst="ellipse">
            <a:avLst/>
          </a:prstGeom>
          <a:solidFill>
            <a:srgbClr val="FFDDA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Medium"/>
                <a:ea typeface="Roboto Medium"/>
                <a:cs typeface="Roboto Medium"/>
                <a:sym typeface="Roboto Medium"/>
              </a:rPr>
              <a:t>Pet Sitters</a:t>
            </a:r>
            <a:endParaRPr sz="1000">
              <a:latin typeface="Roboto Medium"/>
              <a:ea typeface="Roboto Medium"/>
              <a:cs typeface="Roboto Medium"/>
              <a:sym typeface="Roboto Medium"/>
            </a:endParaRPr>
          </a:p>
        </p:txBody>
      </p:sp>
      <p:sp>
        <p:nvSpPr>
          <p:cNvPr id="472" name="Shape 472"/>
          <p:cNvSpPr txBox="1"/>
          <p:nvPr/>
        </p:nvSpPr>
        <p:spPr>
          <a:xfrm>
            <a:off x="6203275" y="847000"/>
            <a:ext cx="943800" cy="4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Power of</a:t>
            </a:r>
            <a:endParaRPr b="1">
              <a:latin typeface="Roboto"/>
              <a:ea typeface="Roboto"/>
              <a:cs typeface="Roboto"/>
              <a:sym typeface="Roboto"/>
            </a:endParaRPr>
          </a:p>
        </p:txBody>
      </p:sp>
      <p:sp>
        <p:nvSpPr>
          <p:cNvPr id="473" name="Shape 473"/>
          <p:cNvSpPr txBox="1"/>
          <p:nvPr/>
        </p:nvSpPr>
        <p:spPr>
          <a:xfrm>
            <a:off x="6183475" y="1408800"/>
            <a:ext cx="983400" cy="3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990000"/>
                </a:solidFill>
                <a:latin typeface="Roboto"/>
                <a:ea typeface="Roboto"/>
                <a:cs typeface="Roboto"/>
                <a:sym typeface="Roboto"/>
              </a:rPr>
              <a:t>High</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l">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rPr b="1" lang="en-GB">
                <a:solidFill>
                  <a:srgbClr val="990000"/>
                </a:solidFill>
                <a:latin typeface="Roboto"/>
                <a:ea typeface="Roboto"/>
                <a:cs typeface="Roboto"/>
                <a:sym typeface="Roboto"/>
              </a:rPr>
              <a:t>High</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t/>
            </a:r>
            <a:endParaRPr b="1">
              <a:solidFill>
                <a:srgbClr val="990000"/>
              </a:solidFill>
              <a:latin typeface="Roboto"/>
              <a:ea typeface="Roboto"/>
              <a:cs typeface="Roboto"/>
              <a:sym typeface="Roboto"/>
            </a:endParaRPr>
          </a:p>
          <a:p>
            <a:pPr indent="0" lvl="0" marL="0" rtl="0" algn="ctr">
              <a:spcBef>
                <a:spcPts val="0"/>
              </a:spcBef>
              <a:spcAft>
                <a:spcPts val="0"/>
              </a:spcAft>
              <a:buNone/>
            </a:pPr>
            <a:r>
              <a:rPr b="1" lang="en-GB">
                <a:solidFill>
                  <a:srgbClr val="990000"/>
                </a:solidFill>
                <a:latin typeface="Roboto"/>
                <a:ea typeface="Roboto"/>
                <a:cs typeface="Roboto"/>
                <a:sym typeface="Roboto"/>
              </a:rPr>
              <a:t>High</a:t>
            </a:r>
            <a:endParaRPr b="1">
              <a:solidFill>
                <a:srgbClr val="990000"/>
              </a:solidFill>
              <a:latin typeface="Roboto"/>
              <a:ea typeface="Roboto"/>
              <a:cs typeface="Roboto"/>
              <a:sym typeface="Roboto"/>
            </a:endParaRPr>
          </a:p>
        </p:txBody>
      </p:sp>
      <p:sp>
        <p:nvSpPr>
          <p:cNvPr id="474" name="Shape 474"/>
          <p:cNvSpPr txBox="1"/>
          <p:nvPr/>
        </p:nvSpPr>
        <p:spPr>
          <a:xfrm>
            <a:off x="6930300" y="2155700"/>
            <a:ext cx="2167200" cy="1407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GB">
                <a:latin typeface="Roboto"/>
                <a:ea typeface="Roboto"/>
                <a:cs typeface="Roboto"/>
                <a:sym typeface="Roboto"/>
              </a:rPr>
              <a:t>Rover still needs to compete with existing competitors</a:t>
            </a:r>
            <a:endParaRPr>
              <a:latin typeface="Roboto"/>
              <a:ea typeface="Roboto"/>
              <a:cs typeface="Roboto"/>
              <a:sym typeface="Roboto"/>
            </a:endParaRPr>
          </a:p>
          <a:p>
            <a:pPr indent="-317500" lvl="0" marL="457200" rtl="0">
              <a:spcBef>
                <a:spcPts val="0"/>
              </a:spcBef>
              <a:spcAft>
                <a:spcPts val="0"/>
              </a:spcAft>
              <a:buSzPts val="1400"/>
              <a:buFont typeface="Roboto"/>
              <a:buChar char="➔"/>
            </a:pPr>
            <a:r>
              <a:rPr lang="en-GB">
                <a:latin typeface="Roboto"/>
                <a:ea typeface="Roboto"/>
                <a:cs typeface="Roboto"/>
                <a:sym typeface="Roboto"/>
              </a:rPr>
              <a:t>Focus on retaining existing customers</a:t>
            </a:r>
            <a:endParaRPr>
              <a:latin typeface="Roboto"/>
              <a:ea typeface="Roboto"/>
              <a:cs typeface="Roboto"/>
              <a:sym typeface="Roboto"/>
            </a:endParaRPr>
          </a:p>
        </p:txBody>
      </p:sp>
      <p:grpSp>
        <p:nvGrpSpPr>
          <p:cNvPr id="475" name="Shape 475"/>
          <p:cNvGrpSpPr/>
          <p:nvPr/>
        </p:nvGrpSpPr>
        <p:grpSpPr>
          <a:xfrm>
            <a:off x="6930300" y="3910377"/>
            <a:ext cx="2323544" cy="741257"/>
            <a:chOff x="5658242" y="1444500"/>
            <a:chExt cx="2208482" cy="668100"/>
          </a:xfrm>
        </p:grpSpPr>
        <p:sp>
          <p:nvSpPr>
            <p:cNvPr id="476" name="Shape 476"/>
            <p:cNvSpPr txBox="1"/>
            <p:nvPr/>
          </p:nvSpPr>
          <p:spPr>
            <a:xfrm>
              <a:off x="6131823" y="1444500"/>
              <a:ext cx="1734900" cy="4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200">
                  <a:solidFill>
                    <a:srgbClr val="7F7F7F"/>
                  </a:solidFill>
                  <a:latin typeface="Roboto"/>
                  <a:ea typeface="Roboto"/>
                  <a:cs typeface="Roboto"/>
                  <a:sym typeface="Roboto"/>
                </a:rPr>
                <a:t>It costs 5 time more to acquire new customers than to retain them</a:t>
              </a:r>
              <a:endParaRPr b="1" i="0" sz="1200" u="none" cap="none" strike="noStrike">
                <a:solidFill>
                  <a:srgbClr val="000000"/>
                </a:solidFill>
                <a:latin typeface="Roboto"/>
                <a:ea typeface="Roboto"/>
                <a:cs typeface="Roboto"/>
                <a:sym typeface="Roboto"/>
              </a:endParaRPr>
            </a:p>
          </p:txBody>
        </p:sp>
        <p:sp>
          <p:nvSpPr>
            <p:cNvPr id="477" name="Shape 477"/>
            <p:cNvSpPr/>
            <p:nvPr/>
          </p:nvSpPr>
          <p:spPr>
            <a:xfrm>
              <a:off x="5658242" y="1444500"/>
              <a:ext cx="465900" cy="668100"/>
            </a:xfrm>
            <a:prstGeom prst="rect">
              <a:avLst/>
            </a:prstGeom>
            <a:solidFill>
              <a:srgbClr val="1677C0">
                <a:alpha val="6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FFFFFF"/>
                  </a:solidFill>
                  <a:latin typeface="Roboto"/>
                  <a:ea typeface="Roboto"/>
                  <a:cs typeface="Roboto"/>
                  <a:sym typeface="Roboto"/>
                </a:rPr>
                <a:t>!</a:t>
              </a:r>
              <a:endParaRPr sz="3600">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p:nvPr/>
        </p:nvSpPr>
        <p:spPr>
          <a:xfrm>
            <a:off x="-31725" y="4057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483" name="Shape 483"/>
          <p:cNvSpPr txBox="1"/>
          <p:nvPr/>
        </p:nvSpPr>
        <p:spPr>
          <a:xfrm>
            <a:off x="2116475" y="1283700"/>
            <a:ext cx="7027500" cy="34917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84" name="Shape 484"/>
          <p:cNvSpPr txBox="1"/>
          <p:nvPr/>
        </p:nvSpPr>
        <p:spPr>
          <a:xfrm>
            <a:off x="885000" y="405750"/>
            <a:ext cx="7374000" cy="2817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Actions taken by Rover</a:t>
            </a:r>
            <a:endParaRPr b="1" sz="2400">
              <a:latin typeface="Roboto"/>
              <a:ea typeface="Roboto"/>
              <a:cs typeface="Roboto"/>
              <a:sym typeface="Roboto"/>
            </a:endParaRPr>
          </a:p>
        </p:txBody>
      </p:sp>
      <p:sp>
        <p:nvSpPr>
          <p:cNvPr id="485" name="Shape 485"/>
          <p:cNvSpPr/>
          <p:nvPr/>
        </p:nvSpPr>
        <p:spPr>
          <a:xfrm>
            <a:off x="349551" y="3162153"/>
            <a:ext cx="1648200" cy="1638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chemeClr val="lt1"/>
              </a:solidFill>
              <a:latin typeface="Roboto"/>
              <a:ea typeface="Roboto"/>
              <a:cs typeface="Roboto"/>
              <a:sym typeface="Roboto"/>
            </a:endParaRPr>
          </a:p>
        </p:txBody>
      </p:sp>
      <p:grpSp>
        <p:nvGrpSpPr>
          <p:cNvPr id="486" name="Shape 486"/>
          <p:cNvGrpSpPr/>
          <p:nvPr/>
        </p:nvGrpSpPr>
        <p:grpSpPr>
          <a:xfrm>
            <a:off x="638405" y="3514644"/>
            <a:ext cx="1111836" cy="894115"/>
            <a:chOff x="702726" y="3492210"/>
            <a:chExt cx="1238400" cy="994235"/>
          </a:xfrm>
        </p:grpSpPr>
        <p:sp>
          <p:nvSpPr>
            <p:cNvPr id="487" name="Shape 487"/>
            <p:cNvSpPr txBox="1"/>
            <p:nvPr/>
          </p:nvSpPr>
          <p:spPr>
            <a:xfrm>
              <a:off x="702726" y="4179545"/>
              <a:ext cx="1238400" cy="3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Medium"/>
                  <a:ea typeface="Roboto Medium"/>
                  <a:cs typeface="Roboto Medium"/>
                  <a:sym typeface="Roboto Medium"/>
                </a:rPr>
                <a:t>Integration and Merger</a:t>
              </a:r>
              <a:endParaRPr>
                <a:latin typeface="Roboto Medium"/>
                <a:ea typeface="Roboto Medium"/>
                <a:cs typeface="Roboto Medium"/>
                <a:sym typeface="Roboto Medium"/>
              </a:endParaRPr>
            </a:p>
          </p:txBody>
        </p:sp>
        <p:sp>
          <p:nvSpPr>
            <p:cNvPr id="488" name="Shape 488"/>
            <p:cNvSpPr/>
            <p:nvPr/>
          </p:nvSpPr>
          <p:spPr>
            <a:xfrm>
              <a:off x="1043081" y="3492210"/>
              <a:ext cx="511500" cy="444600"/>
            </a:xfrm>
            <a:custGeom>
              <a:pathLst>
                <a:path extrusionOk="0" h="120000" w="12000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9" name="Shape 489"/>
          <p:cNvSpPr txBox="1"/>
          <p:nvPr/>
        </p:nvSpPr>
        <p:spPr>
          <a:xfrm>
            <a:off x="2312075" y="3198675"/>
            <a:ext cx="4182300" cy="4089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Horizontal Integration</a:t>
            </a:r>
            <a:endParaRPr b="1">
              <a:latin typeface="Roboto"/>
              <a:ea typeface="Roboto"/>
              <a:cs typeface="Roboto"/>
              <a:sym typeface="Roboto"/>
            </a:endParaRPr>
          </a:p>
        </p:txBody>
      </p:sp>
      <p:sp>
        <p:nvSpPr>
          <p:cNvPr id="490" name="Shape 490"/>
          <p:cNvSpPr txBox="1"/>
          <p:nvPr/>
        </p:nvSpPr>
        <p:spPr>
          <a:xfrm>
            <a:off x="2422150" y="3568613"/>
            <a:ext cx="3440700" cy="56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AAD96"/>
              </a:buClr>
              <a:buSzPts val="1400"/>
              <a:buFont typeface="Noto Sans Symbols"/>
              <a:buNone/>
            </a:pPr>
            <a:r>
              <a:rPr b="1" lang="en-GB">
                <a:solidFill>
                  <a:srgbClr val="1AAD96"/>
                </a:solidFill>
                <a:latin typeface="Roboto"/>
                <a:ea typeface="Roboto"/>
                <a:cs typeface="Roboto"/>
                <a:sym typeface="Roboto"/>
              </a:rPr>
              <a:t>Zingy (2016)</a:t>
            </a:r>
            <a:endParaRPr sz="1200">
              <a:solidFill>
                <a:srgbClr val="A5A5A5"/>
              </a:solidFill>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sz="1200">
                <a:latin typeface="Roboto"/>
                <a:ea typeface="Roboto"/>
                <a:cs typeface="Roboto"/>
                <a:sym typeface="Roboto"/>
              </a:rPr>
              <a:t>Enlarge dog-sitter network</a:t>
            </a:r>
            <a:endParaRPr sz="1200">
              <a:latin typeface="Roboto"/>
              <a:ea typeface="Roboto"/>
              <a:cs typeface="Roboto"/>
              <a:sym typeface="Roboto"/>
            </a:endParaRPr>
          </a:p>
        </p:txBody>
      </p:sp>
      <p:sp>
        <p:nvSpPr>
          <p:cNvPr id="491" name="Shape 491"/>
          <p:cNvSpPr txBox="1"/>
          <p:nvPr/>
        </p:nvSpPr>
        <p:spPr>
          <a:xfrm>
            <a:off x="5576825" y="3734225"/>
            <a:ext cx="3440700" cy="99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AAD96"/>
              </a:buClr>
              <a:buSzPts val="1400"/>
              <a:buFont typeface="Noto Sans Symbols"/>
              <a:buNone/>
            </a:pPr>
            <a:r>
              <a:rPr b="1" lang="en-GB">
                <a:solidFill>
                  <a:srgbClr val="1AAD96"/>
                </a:solidFill>
                <a:latin typeface="Roboto"/>
                <a:ea typeface="Roboto"/>
                <a:cs typeface="Roboto"/>
                <a:sym typeface="Roboto"/>
              </a:rPr>
              <a:t>DogVacay (2017)</a:t>
            </a:r>
            <a:endParaRPr sz="1200">
              <a:solidFill>
                <a:srgbClr val="A5A5A5"/>
              </a:solidFill>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sz="1200">
                <a:latin typeface="Roboto"/>
                <a:ea typeface="Roboto"/>
                <a:cs typeface="Roboto"/>
                <a:sym typeface="Roboto"/>
              </a:rPr>
              <a:t>Reduce Competition</a:t>
            </a:r>
            <a:endParaRPr sz="1200">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sz="1200">
                <a:latin typeface="Roboto"/>
                <a:ea typeface="Roboto"/>
                <a:cs typeface="Roboto"/>
                <a:sym typeface="Roboto"/>
              </a:rPr>
              <a:t>Increase market share</a:t>
            </a:r>
            <a:endParaRPr sz="1200">
              <a:latin typeface="Roboto"/>
              <a:ea typeface="Roboto"/>
              <a:cs typeface="Roboto"/>
              <a:sym typeface="Roboto"/>
            </a:endParaRPr>
          </a:p>
          <a:p>
            <a:pPr indent="-317500" lvl="0" marL="457200" marR="0" rtl="0" algn="l">
              <a:lnSpc>
                <a:spcPct val="100000"/>
              </a:lnSpc>
              <a:spcBef>
                <a:spcPts val="0"/>
              </a:spcBef>
              <a:spcAft>
                <a:spcPts val="0"/>
              </a:spcAft>
              <a:buSzPts val="1400"/>
              <a:buFont typeface="Roboto"/>
              <a:buChar char="-"/>
            </a:pPr>
            <a:r>
              <a:rPr lang="en-GB" sz="1200">
                <a:latin typeface="Roboto"/>
                <a:ea typeface="Roboto"/>
                <a:cs typeface="Roboto"/>
                <a:sym typeface="Roboto"/>
              </a:rPr>
              <a:t>Enlarge dog-sitter network</a:t>
            </a:r>
            <a:endParaRPr sz="1200">
              <a:latin typeface="Roboto"/>
              <a:ea typeface="Roboto"/>
              <a:cs typeface="Roboto"/>
              <a:sym typeface="Roboto"/>
            </a:endParaRPr>
          </a:p>
          <a:p>
            <a:pPr indent="0" lvl="0" marL="0" marR="0" rtl="0" algn="l">
              <a:lnSpc>
                <a:spcPct val="100000"/>
              </a:lnSpc>
              <a:spcBef>
                <a:spcPts val="0"/>
              </a:spcBef>
              <a:spcAft>
                <a:spcPts val="0"/>
              </a:spcAft>
              <a:buNone/>
            </a:pPr>
            <a:br>
              <a:rPr lang="en-GB" sz="1100">
                <a:solidFill>
                  <a:srgbClr val="A5A5A5"/>
                </a:solidFill>
                <a:latin typeface="Roboto"/>
                <a:ea typeface="Roboto"/>
                <a:cs typeface="Roboto"/>
                <a:sym typeface="Roboto"/>
              </a:rPr>
            </a:br>
            <a:endParaRPr sz="1200">
              <a:solidFill>
                <a:srgbClr val="A5A5A5"/>
              </a:solidFill>
              <a:latin typeface="Roboto"/>
              <a:ea typeface="Roboto"/>
              <a:cs typeface="Roboto"/>
              <a:sym typeface="Roboto"/>
            </a:endParaRPr>
          </a:p>
        </p:txBody>
      </p:sp>
      <p:sp>
        <p:nvSpPr>
          <p:cNvPr id="492" name="Shape 492"/>
          <p:cNvSpPr txBox="1"/>
          <p:nvPr/>
        </p:nvSpPr>
        <p:spPr>
          <a:xfrm>
            <a:off x="1243800" y="876750"/>
            <a:ext cx="6656400" cy="387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1200">
                <a:latin typeface="Roboto"/>
                <a:ea typeface="Roboto"/>
                <a:cs typeface="Roboto"/>
                <a:sym typeface="Roboto"/>
              </a:rPr>
              <a:t>Market structure affects conduct of Rover</a:t>
            </a:r>
            <a:endParaRPr sz="1200">
              <a:latin typeface="Roboto"/>
              <a:ea typeface="Roboto"/>
              <a:cs typeface="Roboto"/>
              <a:sym typeface="Roboto"/>
            </a:endParaRPr>
          </a:p>
        </p:txBody>
      </p:sp>
      <p:sp>
        <p:nvSpPr>
          <p:cNvPr id="493" name="Shape 493"/>
          <p:cNvSpPr/>
          <p:nvPr/>
        </p:nvSpPr>
        <p:spPr>
          <a:xfrm>
            <a:off x="349559" y="1353152"/>
            <a:ext cx="1648200" cy="1638900"/>
          </a:xfrm>
          <a:prstGeom prst="rect">
            <a:avLst/>
          </a:prstGeom>
          <a:solidFill>
            <a:srgbClr val="F5AE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sz="1800">
              <a:solidFill>
                <a:srgbClr val="FFFFFF"/>
              </a:solidFill>
              <a:latin typeface="Roboto"/>
              <a:ea typeface="Roboto"/>
              <a:cs typeface="Roboto"/>
              <a:sym typeface="Roboto"/>
            </a:endParaRPr>
          </a:p>
        </p:txBody>
      </p:sp>
      <p:sp>
        <p:nvSpPr>
          <p:cNvPr id="494" name="Shape 494"/>
          <p:cNvSpPr/>
          <p:nvPr/>
        </p:nvSpPr>
        <p:spPr>
          <a:xfrm>
            <a:off x="992070" y="1860432"/>
            <a:ext cx="363000" cy="367800"/>
          </a:xfrm>
          <a:custGeom>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Shape 495"/>
          <p:cNvSpPr txBox="1"/>
          <p:nvPr/>
        </p:nvSpPr>
        <p:spPr>
          <a:xfrm>
            <a:off x="635886" y="2326058"/>
            <a:ext cx="1111800" cy="2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Medium"/>
                <a:ea typeface="Roboto Medium"/>
                <a:cs typeface="Roboto Medium"/>
                <a:sym typeface="Roboto Medium"/>
              </a:rPr>
              <a:t>R&amp;D</a:t>
            </a:r>
            <a:endParaRPr>
              <a:latin typeface="Roboto Medium"/>
              <a:ea typeface="Roboto Medium"/>
              <a:cs typeface="Roboto Medium"/>
              <a:sym typeface="Roboto Medium"/>
            </a:endParaRPr>
          </a:p>
        </p:txBody>
      </p:sp>
      <p:sp>
        <p:nvSpPr>
          <p:cNvPr id="496" name="Shape 496"/>
          <p:cNvSpPr txBox="1"/>
          <p:nvPr/>
        </p:nvSpPr>
        <p:spPr>
          <a:xfrm>
            <a:off x="2312075" y="1370600"/>
            <a:ext cx="4182300" cy="4089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Innovations</a:t>
            </a:r>
            <a:endParaRPr b="1">
              <a:latin typeface="Roboto"/>
              <a:ea typeface="Roboto"/>
              <a:cs typeface="Roboto"/>
              <a:sym typeface="Roboto"/>
            </a:endParaRPr>
          </a:p>
        </p:txBody>
      </p:sp>
      <p:sp>
        <p:nvSpPr>
          <p:cNvPr id="497" name="Shape 497"/>
          <p:cNvSpPr txBox="1"/>
          <p:nvPr/>
        </p:nvSpPr>
        <p:spPr>
          <a:xfrm>
            <a:off x="2312075" y="1638750"/>
            <a:ext cx="1647900" cy="24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GB">
                <a:solidFill>
                  <a:srgbClr val="FFAB40"/>
                </a:solidFill>
                <a:latin typeface="Roboto"/>
                <a:ea typeface="Roboto"/>
                <a:cs typeface="Roboto"/>
                <a:sym typeface="Roboto"/>
              </a:rPr>
              <a:t>“Quick Match”</a:t>
            </a:r>
            <a:endParaRPr b="1" i="1">
              <a:solidFill>
                <a:srgbClr val="FFAB40"/>
              </a:solidFill>
              <a:latin typeface="Roboto"/>
              <a:ea typeface="Roboto"/>
              <a:cs typeface="Roboto"/>
              <a:sym typeface="Roboto"/>
            </a:endParaRPr>
          </a:p>
        </p:txBody>
      </p:sp>
      <p:sp>
        <p:nvSpPr>
          <p:cNvPr id="498" name="Shape 498"/>
          <p:cNvSpPr txBox="1"/>
          <p:nvPr/>
        </p:nvSpPr>
        <p:spPr>
          <a:xfrm>
            <a:off x="2312075" y="2125788"/>
            <a:ext cx="3198300" cy="726600"/>
          </a:xfrm>
          <a:prstGeom prst="rect">
            <a:avLst/>
          </a:prstGeom>
          <a:noFill/>
          <a:ln>
            <a:noFill/>
          </a:ln>
        </p:spPr>
        <p:txBody>
          <a:bodyPr anchorCtr="0" anchor="ctr" bIns="0" lIns="0" spcFirstLastPara="1" rIns="0" wrap="square" tIns="0">
            <a:noAutofit/>
          </a:bodyPr>
          <a:lstStyle/>
          <a:p>
            <a:pPr indent="-304800" lvl="0" marL="457200" marR="0" rtl="0">
              <a:spcBef>
                <a:spcPts val="0"/>
              </a:spcBef>
              <a:spcAft>
                <a:spcPts val="0"/>
              </a:spcAft>
              <a:buSzPts val="1200"/>
              <a:buFont typeface="Roboto"/>
              <a:buChar char="-"/>
            </a:pPr>
            <a:r>
              <a:rPr lang="en-GB" sz="1200">
                <a:latin typeface="Roboto"/>
                <a:ea typeface="Roboto"/>
                <a:cs typeface="Roboto"/>
                <a:sym typeface="Roboto"/>
              </a:rPr>
              <a:t>1st dog walking service for customers to search, select and instantly matched to a certified dog walker for a walk to occur within the hour</a:t>
            </a:r>
            <a:endParaRPr sz="1200">
              <a:latin typeface="Roboto"/>
              <a:ea typeface="Roboto"/>
              <a:cs typeface="Roboto"/>
              <a:sym typeface="Roboto"/>
            </a:endParaRPr>
          </a:p>
          <a:p>
            <a:pPr indent="-304800" lvl="0" marL="457200" marR="0" rtl="0">
              <a:spcBef>
                <a:spcPts val="0"/>
              </a:spcBef>
              <a:spcAft>
                <a:spcPts val="0"/>
              </a:spcAft>
              <a:buSzPts val="1200"/>
              <a:buFont typeface="Roboto"/>
              <a:buChar char="-"/>
            </a:pPr>
            <a:r>
              <a:rPr lang="en-GB" sz="1200">
                <a:latin typeface="Roboto"/>
                <a:ea typeface="Roboto"/>
                <a:cs typeface="Roboto"/>
                <a:sym typeface="Roboto"/>
              </a:rPr>
              <a:t>Employs Machine learning algorithms for matching</a:t>
            </a:r>
            <a:endParaRPr sz="1200">
              <a:latin typeface="Roboto"/>
              <a:ea typeface="Roboto"/>
              <a:cs typeface="Roboto"/>
              <a:sym typeface="Roboto"/>
            </a:endParaRPr>
          </a:p>
        </p:txBody>
      </p:sp>
      <p:sp>
        <p:nvSpPr>
          <p:cNvPr id="499" name="Shape 499"/>
          <p:cNvSpPr txBox="1"/>
          <p:nvPr/>
        </p:nvSpPr>
        <p:spPr>
          <a:xfrm>
            <a:off x="5661575" y="1638750"/>
            <a:ext cx="16479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GB">
                <a:solidFill>
                  <a:srgbClr val="F5AE3B"/>
                </a:solidFill>
                <a:latin typeface="Roboto"/>
                <a:ea typeface="Roboto"/>
                <a:cs typeface="Roboto"/>
                <a:sym typeface="Roboto"/>
              </a:rPr>
              <a:t>Rover Cards</a:t>
            </a:r>
            <a:endParaRPr b="1" i="1">
              <a:solidFill>
                <a:srgbClr val="F5AE3B"/>
              </a:solidFill>
              <a:latin typeface="Roboto"/>
              <a:ea typeface="Roboto"/>
              <a:cs typeface="Roboto"/>
              <a:sym typeface="Roboto"/>
            </a:endParaRPr>
          </a:p>
        </p:txBody>
      </p:sp>
      <p:sp>
        <p:nvSpPr>
          <p:cNvPr id="500" name="Shape 500"/>
          <p:cNvSpPr txBox="1"/>
          <p:nvPr/>
        </p:nvSpPr>
        <p:spPr>
          <a:xfrm>
            <a:off x="5576825" y="2053038"/>
            <a:ext cx="3271200" cy="726600"/>
          </a:xfrm>
          <a:prstGeom prst="rect">
            <a:avLst/>
          </a:prstGeom>
          <a:noFill/>
          <a:ln>
            <a:noFill/>
          </a:ln>
        </p:spPr>
        <p:txBody>
          <a:bodyPr anchorCtr="0" anchor="ctr" bIns="0" lIns="0" spcFirstLastPara="1" rIns="0" wrap="square" tIns="0">
            <a:noAutofit/>
          </a:bodyPr>
          <a:lstStyle/>
          <a:p>
            <a:pPr indent="-304800" lvl="0" marL="457200" marR="0" rtl="0">
              <a:spcBef>
                <a:spcPts val="0"/>
              </a:spcBef>
              <a:spcAft>
                <a:spcPts val="0"/>
              </a:spcAft>
              <a:buSzPts val="1200"/>
              <a:buFont typeface="Roboto"/>
              <a:buChar char="-"/>
            </a:pPr>
            <a:r>
              <a:rPr lang="en-GB" sz="1200">
                <a:latin typeface="Roboto"/>
                <a:ea typeface="Roboto"/>
                <a:cs typeface="Roboto"/>
                <a:sym typeface="Roboto"/>
              </a:rPr>
              <a:t>Displays a GPS map of the walk</a:t>
            </a:r>
            <a:endParaRPr sz="1200">
              <a:latin typeface="Roboto"/>
              <a:ea typeface="Roboto"/>
              <a:cs typeface="Roboto"/>
              <a:sym typeface="Roboto"/>
            </a:endParaRPr>
          </a:p>
          <a:p>
            <a:pPr indent="-304800" lvl="0" marL="457200" marR="0" rtl="0">
              <a:spcBef>
                <a:spcPts val="0"/>
              </a:spcBef>
              <a:spcAft>
                <a:spcPts val="0"/>
              </a:spcAft>
              <a:buSzPts val="1200"/>
              <a:buFont typeface="Roboto"/>
              <a:buChar char="-"/>
            </a:pPr>
            <a:r>
              <a:rPr lang="en-GB" sz="1200">
                <a:latin typeface="Roboto"/>
                <a:ea typeface="Roboto"/>
                <a:cs typeface="Roboto"/>
                <a:sym typeface="Roboto"/>
              </a:rPr>
              <a:t>Show timing of pet’s walk, pee/poo/food/water updates, and photos of the pet(s) along the way</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p:nvPr/>
        </p:nvSpPr>
        <p:spPr>
          <a:xfrm>
            <a:off x="0" y="4057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506" name="Shape 506"/>
          <p:cNvSpPr txBox="1"/>
          <p:nvPr/>
        </p:nvSpPr>
        <p:spPr>
          <a:xfrm>
            <a:off x="1856850" y="405750"/>
            <a:ext cx="5430300" cy="2817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Business Environment</a:t>
            </a:r>
            <a:endParaRPr b="1" sz="2400">
              <a:latin typeface="Roboto"/>
              <a:ea typeface="Roboto"/>
              <a:cs typeface="Roboto"/>
              <a:sym typeface="Roboto"/>
            </a:endParaRPr>
          </a:p>
        </p:txBody>
      </p:sp>
      <p:sp>
        <p:nvSpPr>
          <p:cNvPr id="507" name="Shape 507"/>
          <p:cNvSpPr txBox="1"/>
          <p:nvPr/>
        </p:nvSpPr>
        <p:spPr>
          <a:xfrm>
            <a:off x="349550" y="696525"/>
            <a:ext cx="1710900" cy="40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accent3"/>
              </a:buClr>
              <a:buSzPts val="1400"/>
              <a:buFont typeface="Noto Sans Symbols"/>
              <a:buNone/>
            </a:pPr>
            <a:r>
              <a:rPr b="1" lang="en-GB" sz="3000">
                <a:latin typeface="Roboto"/>
                <a:ea typeface="Roboto"/>
                <a:cs typeface="Roboto"/>
                <a:sym typeface="Roboto"/>
              </a:rPr>
              <a:t>P</a:t>
            </a:r>
            <a:r>
              <a:rPr b="1" lang="en-GB" sz="1800">
                <a:latin typeface="Roboto"/>
                <a:ea typeface="Roboto"/>
                <a:cs typeface="Roboto"/>
                <a:sym typeface="Roboto"/>
              </a:rPr>
              <a:t>erformance</a:t>
            </a:r>
            <a:endParaRPr/>
          </a:p>
        </p:txBody>
      </p:sp>
      <p:sp>
        <p:nvSpPr>
          <p:cNvPr id="508" name="Shape 508"/>
          <p:cNvSpPr txBox="1"/>
          <p:nvPr/>
        </p:nvSpPr>
        <p:spPr>
          <a:xfrm>
            <a:off x="484650" y="1688375"/>
            <a:ext cx="2258400" cy="884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B6374"/>
              </a:buClr>
              <a:buSzPts val="1200"/>
              <a:buFont typeface="Roboto"/>
              <a:buNone/>
            </a:pPr>
            <a:r>
              <a:rPr b="1" lang="en-GB">
                <a:solidFill>
                  <a:srgbClr val="0B6374"/>
                </a:solidFill>
                <a:latin typeface="Roboto"/>
                <a:ea typeface="Roboto"/>
                <a:cs typeface="Roboto"/>
                <a:sym typeface="Roboto"/>
              </a:rPr>
              <a:t>Bookings</a:t>
            </a:r>
            <a:endParaRPr b="1">
              <a:solidFill>
                <a:srgbClr val="0B6374"/>
              </a:solidFill>
              <a:latin typeface="Roboto"/>
              <a:ea typeface="Roboto"/>
              <a:cs typeface="Roboto"/>
              <a:sym typeface="Roboto"/>
            </a:endParaRPr>
          </a:p>
          <a:p>
            <a:pPr indent="0" lvl="0" marL="0" marR="0" rtl="0">
              <a:spcBef>
                <a:spcPts val="200"/>
              </a:spcBef>
              <a:spcAft>
                <a:spcPts val="0"/>
              </a:spcAft>
              <a:buClr>
                <a:srgbClr val="929292"/>
              </a:buClr>
              <a:buSzPts val="1000"/>
              <a:buFont typeface="Roboto"/>
              <a:buNone/>
            </a:pPr>
            <a:r>
              <a:rPr lang="en-GB" sz="1200">
                <a:latin typeface="Roboto"/>
                <a:ea typeface="Roboto"/>
                <a:cs typeface="Roboto"/>
                <a:sym typeface="Roboto"/>
              </a:rPr>
              <a:t>Over $150 million in bookings in 2016, claimed by Rover.com</a:t>
            </a:r>
            <a:endParaRPr sz="1200">
              <a:latin typeface="Roboto"/>
              <a:ea typeface="Roboto"/>
              <a:cs typeface="Roboto"/>
              <a:sym typeface="Roboto"/>
            </a:endParaRPr>
          </a:p>
        </p:txBody>
      </p:sp>
      <p:grpSp>
        <p:nvGrpSpPr>
          <p:cNvPr id="509" name="Shape 509"/>
          <p:cNvGrpSpPr/>
          <p:nvPr/>
        </p:nvGrpSpPr>
        <p:grpSpPr>
          <a:xfrm>
            <a:off x="2743200" y="1991195"/>
            <a:ext cx="569882" cy="225300"/>
            <a:chOff x="2743200" y="2099706"/>
            <a:chExt cx="569882" cy="225300"/>
          </a:xfrm>
        </p:grpSpPr>
        <p:cxnSp>
          <p:nvCxnSpPr>
            <p:cNvPr id="510" name="Shape 510"/>
            <p:cNvCxnSpPr/>
            <p:nvPr/>
          </p:nvCxnSpPr>
          <p:spPr>
            <a:xfrm>
              <a:off x="2743200" y="2212389"/>
              <a:ext cx="344400" cy="0"/>
            </a:xfrm>
            <a:prstGeom prst="straightConnector1">
              <a:avLst/>
            </a:prstGeom>
            <a:noFill/>
            <a:ln cap="flat" cmpd="sng" w="28575">
              <a:solidFill>
                <a:srgbClr val="0B6374"/>
              </a:solidFill>
              <a:prstDash val="solid"/>
              <a:round/>
              <a:headEnd len="sm" w="sm" type="none"/>
              <a:tailEnd len="sm" w="sm" type="none"/>
            </a:ln>
          </p:spPr>
        </p:cxnSp>
        <p:sp>
          <p:nvSpPr>
            <p:cNvPr id="511" name="Shape 511"/>
            <p:cNvSpPr/>
            <p:nvPr/>
          </p:nvSpPr>
          <p:spPr>
            <a:xfrm flipH="1">
              <a:off x="3087782" y="2099706"/>
              <a:ext cx="225300" cy="225300"/>
            </a:xfrm>
            <a:prstGeom prst="ellipse">
              <a:avLst/>
            </a:prstGeom>
            <a:noFill/>
            <a:ln cap="flat" cmpd="sng" w="38100">
              <a:solidFill>
                <a:srgbClr val="0B637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Roboto"/>
                <a:ea typeface="Roboto"/>
                <a:cs typeface="Roboto"/>
                <a:sym typeface="Roboto"/>
              </a:endParaRPr>
            </a:p>
          </p:txBody>
        </p:sp>
      </p:grpSp>
      <p:sp>
        <p:nvSpPr>
          <p:cNvPr id="512" name="Shape 512"/>
          <p:cNvSpPr txBox="1"/>
          <p:nvPr/>
        </p:nvSpPr>
        <p:spPr>
          <a:xfrm>
            <a:off x="6629400" y="1688379"/>
            <a:ext cx="2105100" cy="831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FD5B58"/>
              </a:buClr>
              <a:buSzPts val="1200"/>
              <a:buFont typeface="Roboto"/>
              <a:buNone/>
            </a:pPr>
            <a:r>
              <a:rPr b="1" lang="en-GB">
                <a:solidFill>
                  <a:srgbClr val="FD5B58"/>
                </a:solidFill>
                <a:latin typeface="Roboto"/>
                <a:ea typeface="Roboto"/>
                <a:cs typeface="Roboto"/>
                <a:sym typeface="Roboto"/>
              </a:rPr>
              <a:t>Fundings</a:t>
            </a:r>
            <a:endParaRPr b="1">
              <a:solidFill>
                <a:srgbClr val="FD5B58"/>
              </a:solidFill>
              <a:latin typeface="Roboto"/>
              <a:ea typeface="Roboto"/>
              <a:cs typeface="Roboto"/>
              <a:sym typeface="Roboto"/>
            </a:endParaRPr>
          </a:p>
          <a:p>
            <a:pPr indent="0" lvl="0" marL="0" marR="0" rtl="0" algn="l">
              <a:spcBef>
                <a:spcPts val="200"/>
              </a:spcBef>
              <a:spcAft>
                <a:spcPts val="0"/>
              </a:spcAft>
              <a:buClr>
                <a:srgbClr val="929292"/>
              </a:buClr>
              <a:buSzPts val="1000"/>
              <a:buFont typeface="Roboto"/>
              <a:buNone/>
            </a:pPr>
            <a:r>
              <a:rPr lang="en-GB" sz="1200">
                <a:latin typeface="Roboto"/>
                <a:ea typeface="Roboto"/>
                <a:cs typeface="Roboto"/>
                <a:sym typeface="Roboto"/>
              </a:rPr>
              <a:t>Total of USD 155.90 million raised</a:t>
            </a:r>
            <a:endParaRPr sz="1200">
              <a:latin typeface="Roboto"/>
              <a:ea typeface="Roboto"/>
              <a:cs typeface="Roboto"/>
              <a:sym typeface="Roboto"/>
            </a:endParaRPr>
          </a:p>
        </p:txBody>
      </p:sp>
      <p:grpSp>
        <p:nvGrpSpPr>
          <p:cNvPr id="513" name="Shape 513"/>
          <p:cNvGrpSpPr/>
          <p:nvPr/>
        </p:nvGrpSpPr>
        <p:grpSpPr>
          <a:xfrm>
            <a:off x="5950722" y="1991195"/>
            <a:ext cx="574915" cy="225300"/>
            <a:chOff x="-194033" y="2099706"/>
            <a:chExt cx="574915" cy="225300"/>
          </a:xfrm>
        </p:grpSpPr>
        <p:cxnSp>
          <p:nvCxnSpPr>
            <p:cNvPr id="514" name="Shape 514"/>
            <p:cNvCxnSpPr/>
            <p:nvPr/>
          </p:nvCxnSpPr>
          <p:spPr>
            <a:xfrm>
              <a:off x="36482" y="2212389"/>
              <a:ext cx="344400" cy="0"/>
            </a:xfrm>
            <a:prstGeom prst="straightConnector1">
              <a:avLst/>
            </a:prstGeom>
            <a:noFill/>
            <a:ln cap="flat" cmpd="sng" w="28575">
              <a:solidFill>
                <a:srgbClr val="FD5B58"/>
              </a:solidFill>
              <a:prstDash val="solid"/>
              <a:round/>
              <a:headEnd len="sm" w="sm" type="none"/>
              <a:tailEnd len="sm" w="sm" type="none"/>
            </a:ln>
          </p:spPr>
        </p:cxnSp>
        <p:sp>
          <p:nvSpPr>
            <p:cNvPr id="515" name="Shape 515"/>
            <p:cNvSpPr/>
            <p:nvPr/>
          </p:nvSpPr>
          <p:spPr>
            <a:xfrm flipH="1">
              <a:off x="-194033" y="2099706"/>
              <a:ext cx="225300" cy="225300"/>
            </a:xfrm>
            <a:prstGeom prst="ellipse">
              <a:avLst/>
            </a:prstGeom>
            <a:noFill/>
            <a:ln cap="flat" cmpd="sng" w="38100">
              <a:solidFill>
                <a:srgbClr val="FD5B5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Roboto"/>
                <a:ea typeface="Roboto"/>
                <a:cs typeface="Roboto"/>
                <a:sym typeface="Roboto"/>
              </a:endParaRPr>
            </a:p>
          </p:txBody>
        </p:sp>
      </p:grpSp>
      <p:sp>
        <p:nvSpPr>
          <p:cNvPr id="516" name="Shape 516"/>
          <p:cNvSpPr txBox="1"/>
          <p:nvPr/>
        </p:nvSpPr>
        <p:spPr>
          <a:xfrm>
            <a:off x="6629400" y="3560458"/>
            <a:ext cx="2105100" cy="831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599191"/>
              </a:buClr>
              <a:buSzPts val="1200"/>
              <a:buFont typeface="Roboto"/>
              <a:buNone/>
            </a:pPr>
            <a:r>
              <a:rPr b="1" lang="en-GB">
                <a:solidFill>
                  <a:srgbClr val="599191"/>
                </a:solidFill>
                <a:latin typeface="Roboto"/>
                <a:ea typeface="Roboto"/>
                <a:cs typeface="Roboto"/>
                <a:sym typeface="Roboto"/>
              </a:rPr>
              <a:t>Valuation</a:t>
            </a:r>
            <a:endParaRPr b="1">
              <a:solidFill>
                <a:srgbClr val="599191"/>
              </a:solidFill>
              <a:latin typeface="Roboto"/>
              <a:ea typeface="Roboto"/>
              <a:cs typeface="Roboto"/>
              <a:sym typeface="Roboto"/>
            </a:endParaRPr>
          </a:p>
          <a:p>
            <a:pPr indent="0" lvl="0" marL="0" marR="0" rtl="0" algn="l">
              <a:spcBef>
                <a:spcPts val="0"/>
              </a:spcBef>
              <a:spcAft>
                <a:spcPts val="0"/>
              </a:spcAft>
              <a:buClr>
                <a:srgbClr val="599191"/>
              </a:buClr>
              <a:buSzPts val="1200"/>
              <a:buFont typeface="Roboto"/>
              <a:buNone/>
            </a:pPr>
            <a:r>
              <a:rPr lang="en-GB" sz="1200">
                <a:latin typeface="Roboto"/>
                <a:ea typeface="Roboto"/>
                <a:cs typeface="Roboto"/>
                <a:sym typeface="Roboto"/>
              </a:rPr>
              <a:t>USD 866.67million as of 07/2017</a:t>
            </a:r>
            <a:endParaRPr sz="1200">
              <a:latin typeface="Roboto"/>
              <a:ea typeface="Roboto"/>
              <a:cs typeface="Roboto"/>
              <a:sym typeface="Roboto"/>
            </a:endParaRPr>
          </a:p>
        </p:txBody>
      </p:sp>
      <p:grpSp>
        <p:nvGrpSpPr>
          <p:cNvPr id="517" name="Shape 517"/>
          <p:cNvGrpSpPr/>
          <p:nvPr/>
        </p:nvGrpSpPr>
        <p:grpSpPr>
          <a:xfrm>
            <a:off x="5950722" y="3863274"/>
            <a:ext cx="574915" cy="225300"/>
            <a:chOff x="-194033" y="2099706"/>
            <a:chExt cx="574915" cy="225300"/>
          </a:xfrm>
        </p:grpSpPr>
        <p:cxnSp>
          <p:nvCxnSpPr>
            <p:cNvPr id="518" name="Shape 518"/>
            <p:cNvCxnSpPr/>
            <p:nvPr/>
          </p:nvCxnSpPr>
          <p:spPr>
            <a:xfrm>
              <a:off x="36482" y="2212389"/>
              <a:ext cx="344400" cy="0"/>
            </a:xfrm>
            <a:prstGeom prst="straightConnector1">
              <a:avLst/>
            </a:prstGeom>
            <a:noFill/>
            <a:ln cap="flat" cmpd="sng" w="28575">
              <a:solidFill>
                <a:srgbClr val="599191"/>
              </a:solidFill>
              <a:prstDash val="solid"/>
              <a:round/>
              <a:headEnd len="sm" w="sm" type="none"/>
              <a:tailEnd len="sm" w="sm" type="none"/>
            </a:ln>
          </p:spPr>
        </p:cxnSp>
        <p:sp>
          <p:nvSpPr>
            <p:cNvPr id="519" name="Shape 519"/>
            <p:cNvSpPr/>
            <p:nvPr/>
          </p:nvSpPr>
          <p:spPr>
            <a:xfrm flipH="1">
              <a:off x="-194033" y="2099706"/>
              <a:ext cx="225300" cy="225300"/>
            </a:xfrm>
            <a:prstGeom prst="ellipse">
              <a:avLst/>
            </a:prstGeom>
            <a:noFill/>
            <a:ln cap="flat" cmpd="sng" w="38100">
              <a:solidFill>
                <a:srgbClr val="59919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Roboto"/>
                <a:ea typeface="Roboto"/>
                <a:cs typeface="Roboto"/>
                <a:sym typeface="Roboto"/>
              </a:endParaRPr>
            </a:p>
          </p:txBody>
        </p:sp>
      </p:grpSp>
      <p:grpSp>
        <p:nvGrpSpPr>
          <p:cNvPr id="520" name="Shape 520"/>
          <p:cNvGrpSpPr/>
          <p:nvPr/>
        </p:nvGrpSpPr>
        <p:grpSpPr>
          <a:xfrm>
            <a:off x="3296784" y="1760415"/>
            <a:ext cx="2676140" cy="2676000"/>
            <a:chOff x="3296784" y="1760415"/>
            <a:chExt cx="2676140" cy="2676000"/>
          </a:xfrm>
        </p:grpSpPr>
        <p:sp>
          <p:nvSpPr>
            <p:cNvPr id="521" name="Shape 521"/>
            <p:cNvSpPr/>
            <p:nvPr/>
          </p:nvSpPr>
          <p:spPr>
            <a:xfrm flipH="1">
              <a:off x="3296784" y="1760415"/>
              <a:ext cx="2676000" cy="2676000"/>
            </a:xfrm>
            <a:prstGeom prst="pie">
              <a:avLst>
                <a:gd fmla="val 1956391" name="adj1"/>
                <a:gd fmla="val 12230870" name="adj2"/>
              </a:avLst>
            </a:prstGeom>
            <a:solidFill>
              <a:srgbClr val="599191"/>
            </a:solidFill>
            <a:ln cap="flat" cmpd="sng" w="1905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350">
                <a:solidFill>
                  <a:srgbClr val="C0791B"/>
                </a:solidFill>
                <a:latin typeface="Roboto"/>
                <a:ea typeface="Roboto"/>
                <a:cs typeface="Roboto"/>
                <a:sym typeface="Roboto"/>
              </a:endParaRPr>
            </a:p>
          </p:txBody>
        </p:sp>
        <p:sp>
          <p:nvSpPr>
            <p:cNvPr id="522" name="Shape 522"/>
            <p:cNvSpPr/>
            <p:nvPr/>
          </p:nvSpPr>
          <p:spPr>
            <a:xfrm flipH="1">
              <a:off x="3296784" y="1760415"/>
              <a:ext cx="2676000" cy="2676000"/>
            </a:xfrm>
            <a:prstGeom prst="pie">
              <a:avLst>
                <a:gd fmla="val 8896440" name="adj1"/>
                <a:gd fmla="val 16208127" name="adj2"/>
              </a:avLst>
            </a:prstGeom>
            <a:solidFill>
              <a:srgbClr val="FD5B58"/>
            </a:solidFill>
            <a:ln cap="flat" cmpd="sng" w="1905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350">
                <a:solidFill>
                  <a:srgbClr val="C0791B"/>
                </a:solidFill>
                <a:latin typeface="Roboto"/>
                <a:ea typeface="Roboto"/>
                <a:cs typeface="Roboto"/>
                <a:sym typeface="Roboto"/>
              </a:endParaRPr>
            </a:p>
          </p:txBody>
        </p:sp>
        <p:sp>
          <p:nvSpPr>
            <p:cNvPr id="523" name="Shape 523"/>
            <p:cNvSpPr/>
            <p:nvPr/>
          </p:nvSpPr>
          <p:spPr>
            <a:xfrm>
              <a:off x="3296924" y="1760415"/>
              <a:ext cx="2676000" cy="2676000"/>
            </a:xfrm>
            <a:prstGeom prst="pie">
              <a:avLst>
                <a:gd fmla="val 8790990" name="adj1"/>
                <a:gd fmla="val 16159162" name="adj2"/>
              </a:avLst>
            </a:prstGeom>
            <a:solidFill>
              <a:srgbClr val="0B6374"/>
            </a:solidFill>
            <a:ln cap="flat" cmpd="sng" w="1905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350">
                <a:solidFill>
                  <a:srgbClr val="C0791B"/>
                </a:solidFill>
                <a:latin typeface="Roboto"/>
                <a:ea typeface="Roboto"/>
                <a:cs typeface="Roboto"/>
                <a:sym typeface="Roboto"/>
              </a:endParaRPr>
            </a:p>
          </p:txBody>
        </p:sp>
        <p:sp>
          <p:nvSpPr>
            <p:cNvPr id="524" name="Shape 524"/>
            <p:cNvSpPr/>
            <p:nvPr/>
          </p:nvSpPr>
          <p:spPr>
            <a:xfrm>
              <a:off x="3806167" y="2269658"/>
              <a:ext cx="1657500" cy="16575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C0791B"/>
                </a:solidFill>
                <a:latin typeface="Roboto"/>
                <a:ea typeface="Roboto"/>
                <a:cs typeface="Roboto"/>
                <a:sym typeface="Roboto"/>
              </a:endParaRPr>
            </a:p>
          </p:txBody>
        </p:sp>
      </p:grpSp>
      <p:pic>
        <p:nvPicPr>
          <p:cNvPr id="525" name="Shape 525"/>
          <p:cNvPicPr preferRelativeResize="0"/>
          <p:nvPr/>
        </p:nvPicPr>
        <p:blipFill>
          <a:blip r:embed="rId3">
            <a:alphaModFix/>
          </a:blip>
          <a:stretch>
            <a:fillRect/>
          </a:stretch>
        </p:blipFill>
        <p:spPr>
          <a:xfrm>
            <a:off x="4019800" y="2396875"/>
            <a:ext cx="1291174" cy="1291174"/>
          </a:xfrm>
          <a:prstGeom prst="rect">
            <a:avLst/>
          </a:prstGeom>
          <a:noFill/>
          <a:ln>
            <a:noFill/>
          </a:ln>
        </p:spPr>
      </p:pic>
      <p:grpSp>
        <p:nvGrpSpPr>
          <p:cNvPr id="526" name="Shape 526"/>
          <p:cNvGrpSpPr/>
          <p:nvPr/>
        </p:nvGrpSpPr>
        <p:grpSpPr>
          <a:xfrm>
            <a:off x="499950" y="3472775"/>
            <a:ext cx="2395571" cy="533400"/>
            <a:chOff x="5665850" y="1386600"/>
            <a:chExt cx="2395571" cy="533400"/>
          </a:xfrm>
        </p:grpSpPr>
        <p:sp>
          <p:nvSpPr>
            <p:cNvPr id="527" name="Shape 527"/>
            <p:cNvSpPr txBox="1"/>
            <p:nvPr/>
          </p:nvSpPr>
          <p:spPr>
            <a:xfrm>
              <a:off x="6131821" y="1444500"/>
              <a:ext cx="1929600" cy="4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200">
                  <a:solidFill>
                    <a:srgbClr val="7F7F7F"/>
                  </a:solidFill>
                  <a:latin typeface="Roboto"/>
                  <a:ea typeface="Roboto"/>
                  <a:cs typeface="Roboto"/>
                  <a:sym typeface="Roboto"/>
                </a:rPr>
                <a:t>Exact Revenue and Profit figures are not disclosed</a:t>
              </a:r>
              <a:endParaRPr b="1" i="0" sz="1200" u="none" cap="none" strike="noStrike">
                <a:solidFill>
                  <a:srgbClr val="000000"/>
                </a:solidFill>
                <a:latin typeface="Roboto"/>
                <a:ea typeface="Roboto"/>
                <a:cs typeface="Roboto"/>
                <a:sym typeface="Roboto"/>
              </a:endParaRPr>
            </a:p>
          </p:txBody>
        </p:sp>
        <p:sp>
          <p:nvSpPr>
            <p:cNvPr id="528" name="Shape 528"/>
            <p:cNvSpPr/>
            <p:nvPr/>
          </p:nvSpPr>
          <p:spPr>
            <a:xfrm>
              <a:off x="5665850" y="1386600"/>
              <a:ext cx="465900" cy="533400"/>
            </a:xfrm>
            <a:prstGeom prst="rect">
              <a:avLst/>
            </a:prstGeom>
            <a:solidFill>
              <a:srgbClr val="1677C0">
                <a:alpha val="62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FFFFFF"/>
                  </a:solidFill>
                  <a:latin typeface="Roboto"/>
                  <a:ea typeface="Roboto"/>
                  <a:cs typeface="Roboto"/>
                  <a:sym typeface="Roboto"/>
                </a:rPr>
                <a:t>!</a:t>
              </a:r>
              <a:endParaRPr sz="3600">
                <a:solidFill>
                  <a:srgbClr val="FFFFFF"/>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p:nvPr/>
        </p:nvSpPr>
        <p:spPr>
          <a:xfrm>
            <a:off x="0" y="329550"/>
            <a:ext cx="9177600" cy="4578300"/>
          </a:xfrm>
          <a:prstGeom prst="rect">
            <a:avLst/>
          </a:prstGeom>
          <a:solidFill>
            <a:srgbClr val="FFFFFF">
              <a:alpha val="8846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534" name="Shape 534"/>
          <p:cNvSpPr/>
          <p:nvPr/>
        </p:nvSpPr>
        <p:spPr>
          <a:xfrm>
            <a:off x="6650392" y="1256575"/>
            <a:ext cx="1987800" cy="1722300"/>
          </a:xfrm>
          <a:prstGeom prst="hexagon">
            <a:avLst>
              <a:gd fmla="val 25000" name="adj"/>
              <a:gd fmla="val 115470" name="vf"/>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 name="Shape 535"/>
          <p:cNvSpPr/>
          <p:nvPr/>
        </p:nvSpPr>
        <p:spPr>
          <a:xfrm>
            <a:off x="5117349" y="2240150"/>
            <a:ext cx="1987800" cy="1722300"/>
          </a:xfrm>
          <a:prstGeom prst="hexagon">
            <a:avLst>
              <a:gd fmla="val 25000" name="adj"/>
              <a:gd fmla="val 115470" name="vf"/>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 name="Shape 536"/>
          <p:cNvSpPr/>
          <p:nvPr/>
        </p:nvSpPr>
        <p:spPr>
          <a:xfrm>
            <a:off x="3574306" y="1254631"/>
            <a:ext cx="1987800" cy="1722300"/>
          </a:xfrm>
          <a:prstGeom prst="hexagon">
            <a:avLst>
              <a:gd fmla="val 25000" name="adj"/>
              <a:gd fmla="val 115470" name="vf"/>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7" name="Shape 537"/>
          <p:cNvSpPr/>
          <p:nvPr/>
        </p:nvSpPr>
        <p:spPr>
          <a:xfrm>
            <a:off x="510674" y="1256575"/>
            <a:ext cx="1987800" cy="1722300"/>
          </a:xfrm>
          <a:prstGeom prst="hexagon">
            <a:avLst>
              <a:gd fmla="val 25000" name="adj"/>
              <a:gd fmla="val 115470" name="vf"/>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8" name="Shape 538"/>
          <p:cNvSpPr/>
          <p:nvPr/>
        </p:nvSpPr>
        <p:spPr>
          <a:xfrm>
            <a:off x="2042074" y="2240150"/>
            <a:ext cx="1987800" cy="1722300"/>
          </a:xfrm>
          <a:prstGeom prst="hexagon">
            <a:avLst>
              <a:gd fmla="val 25000" name="adj"/>
              <a:gd fmla="val 115470" name="vf"/>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 name="Shape 539"/>
          <p:cNvSpPr txBox="1"/>
          <p:nvPr/>
        </p:nvSpPr>
        <p:spPr>
          <a:xfrm>
            <a:off x="307900" y="4236625"/>
            <a:ext cx="8520600" cy="57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000">
                <a:latin typeface="Roboto"/>
                <a:ea typeface="Roboto"/>
                <a:cs typeface="Roboto"/>
                <a:sym typeface="Roboto"/>
              </a:rPr>
              <a:t>We conduct an initial review of Service Provider profiles and we facilitate background checks on Service Providers conducted by a third party, but, except where explicitly specified in the Rover Service (and then only to the extent specified), do not otherwise screen Service Providers or Pet Owners.</a:t>
            </a:r>
            <a:endParaRPr sz="1000">
              <a:latin typeface="Roboto"/>
              <a:ea typeface="Roboto"/>
              <a:cs typeface="Roboto"/>
              <a:sym typeface="Roboto"/>
            </a:endParaRPr>
          </a:p>
        </p:txBody>
      </p:sp>
      <p:sp>
        <p:nvSpPr>
          <p:cNvPr id="540" name="Shape 540"/>
          <p:cNvSpPr txBox="1"/>
          <p:nvPr>
            <p:ph type="title"/>
          </p:nvPr>
        </p:nvSpPr>
        <p:spPr>
          <a:xfrm>
            <a:off x="705150" y="335125"/>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Common </a:t>
            </a:r>
            <a:r>
              <a:rPr b="1" lang="en-GB" sz="2400">
                <a:latin typeface="Roboto"/>
                <a:ea typeface="Roboto"/>
                <a:cs typeface="Roboto"/>
                <a:sym typeface="Roboto"/>
              </a:rPr>
              <a:t>Challenges for Sharing economies</a:t>
            </a:r>
            <a:endParaRPr b="1" sz="2400">
              <a:latin typeface="Roboto"/>
              <a:ea typeface="Roboto"/>
              <a:cs typeface="Roboto"/>
              <a:sym typeface="Roboto"/>
            </a:endParaRPr>
          </a:p>
        </p:txBody>
      </p:sp>
      <p:sp>
        <p:nvSpPr>
          <p:cNvPr id="541" name="Shape 541"/>
          <p:cNvSpPr txBox="1"/>
          <p:nvPr>
            <p:ph idx="1" type="subTitle"/>
          </p:nvPr>
        </p:nvSpPr>
        <p:spPr>
          <a:xfrm>
            <a:off x="2249850" y="835175"/>
            <a:ext cx="4644300" cy="2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edium"/>
                <a:ea typeface="Roboto Medium"/>
                <a:cs typeface="Roboto Medium"/>
                <a:sym typeface="Roboto Medium"/>
              </a:rPr>
              <a:t>What are Rover.com’s plans?</a:t>
            </a:r>
            <a:endParaRPr>
              <a:latin typeface="Roboto Medium"/>
              <a:ea typeface="Roboto Medium"/>
              <a:cs typeface="Roboto Medium"/>
              <a:sym typeface="Roboto Medium"/>
            </a:endParaRPr>
          </a:p>
        </p:txBody>
      </p:sp>
      <p:sp>
        <p:nvSpPr>
          <p:cNvPr id="542" name="Shape 542"/>
          <p:cNvSpPr/>
          <p:nvPr/>
        </p:nvSpPr>
        <p:spPr>
          <a:xfrm>
            <a:off x="568887" y="1311030"/>
            <a:ext cx="1862100" cy="1613400"/>
          </a:xfrm>
          <a:prstGeom prst="hexagon">
            <a:avLst>
              <a:gd fmla="val 25000" name="adj"/>
              <a:gd fmla="val 115470" name="vf"/>
            </a:avLst>
          </a:prstGeom>
          <a:solidFill>
            <a:schemeClr val="accent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3" name="Shape 543"/>
          <p:cNvSpPr/>
          <p:nvPr/>
        </p:nvSpPr>
        <p:spPr>
          <a:xfrm>
            <a:off x="2105344" y="2294610"/>
            <a:ext cx="1862100" cy="1613400"/>
          </a:xfrm>
          <a:prstGeom prst="hexagon">
            <a:avLst>
              <a:gd fmla="val 25000" name="adj"/>
              <a:gd fmla="val 115470" name="vf"/>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4" name="Shape 544"/>
          <p:cNvSpPr/>
          <p:nvPr/>
        </p:nvSpPr>
        <p:spPr>
          <a:xfrm>
            <a:off x="3640950" y="1311030"/>
            <a:ext cx="1862100" cy="1613400"/>
          </a:xfrm>
          <a:prstGeom prst="hexagon">
            <a:avLst>
              <a:gd fmla="val 25000" name="adj"/>
              <a:gd fmla="val 115470" name="vf"/>
            </a:avLst>
          </a:prstGeom>
          <a:solidFill>
            <a:schemeClr val="accent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5" name="Shape 545"/>
          <p:cNvSpPr/>
          <p:nvPr/>
        </p:nvSpPr>
        <p:spPr>
          <a:xfrm>
            <a:off x="5176981" y="2294610"/>
            <a:ext cx="1862100" cy="1613400"/>
          </a:xfrm>
          <a:prstGeom prst="hexagon">
            <a:avLst>
              <a:gd fmla="val 25000" name="adj"/>
              <a:gd fmla="val 115470" name="vf"/>
            </a:avLst>
          </a:prstGeom>
          <a:solidFill>
            <a:schemeClr val="accent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6" name="Shape 546"/>
          <p:cNvSpPr/>
          <p:nvPr/>
        </p:nvSpPr>
        <p:spPr>
          <a:xfrm>
            <a:off x="6713013" y="1311030"/>
            <a:ext cx="1862100" cy="1613400"/>
          </a:xfrm>
          <a:prstGeom prst="hexagon">
            <a:avLst>
              <a:gd fmla="val 25000" name="adj"/>
              <a:gd fmla="val 115470" name="vf"/>
            </a:avLst>
          </a:prstGeom>
          <a:solidFill>
            <a:srgbClr val="DE445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47" name="Shape 547"/>
          <p:cNvGrpSpPr/>
          <p:nvPr/>
        </p:nvGrpSpPr>
        <p:grpSpPr>
          <a:xfrm>
            <a:off x="837676" y="2014175"/>
            <a:ext cx="1333796" cy="754367"/>
            <a:chOff x="875277" y="2014208"/>
            <a:chExt cx="1295703" cy="754367"/>
          </a:xfrm>
        </p:grpSpPr>
        <p:sp>
          <p:nvSpPr>
            <p:cNvPr id="548" name="Shape 548"/>
            <p:cNvSpPr txBox="1"/>
            <p:nvPr/>
          </p:nvSpPr>
          <p:spPr>
            <a:xfrm>
              <a:off x="875280" y="2374975"/>
              <a:ext cx="1295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How do we find the right person?</a:t>
              </a:r>
              <a:endParaRPr sz="1000">
                <a:solidFill>
                  <a:srgbClr val="FFFFFF"/>
                </a:solidFill>
                <a:latin typeface="Roboto"/>
                <a:ea typeface="Roboto"/>
                <a:cs typeface="Roboto"/>
                <a:sym typeface="Roboto"/>
              </a:endParaRPr>
            </a:p>
          </p:txBody>
        </p:sp>
        <p:sp>
          <p:nvSpPr>
            <p:cNvPr id="549" name="Shape 549"/>
            <p:cNvSpPr txBox="1"/>
            <p:nvPr/>
          </p:nvSpPr>
          <p:spPr>
            <a:xfrm>
              <a:off x="875277" y="2014208"/>
              <a:ext cx="12315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Quality Assurance </a:t>
              </a:r>
              <a:endParaRPr b="1">
                <a:solidFill>
                  <a:srgbClr val="FFFFFF"/>
                </a:solidFill>
                <a:latin typeface="Roboto"/>
                <a:ea typeface="Roboto"/>
                <a:cs typeface="Roboto"/>
                <a:sym typeface="Roboto"/>
              </a:endParaRPr>
            </a:p>
          </p:txBody>
        </p:sp>
      </p:grpSp>
      <p:grpSp>
        <p:nvGrpSpPr>
          <p:cNvPr id="550" name="Shape 550"/>
          <p:cNvGrpSpPr/>
          <p:nvPr/>
        </p:nvGrpSpPr>
        <p:grpSpPr>
          <a:xfrm>
            <a:off x="5463401" y="3070097"/>
            <a:ext cx="1295700" cy="728778"/>
            <a:chOff x="944251" y="675684"/>
            <a:chExt cx="1295700" cy="728778"/>
          </a:xfrm>
        </p:grpSpPr>
        <p:sp>
          <p:nvSpPr>
            <p:cNvPr id="551" name="Shape 551"/>
            <p:cNvSpPr txBox="1"/>
            <p:nvPr/>
          </p:nvSpPr>
          <p:spPr>
            <a:xfrm>
              <a:off x="944251" y="1010863"/>
              <a:ext cx="1295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The no.1 trusted platform for petcare</a:t>
              </a:r>
              <a:endParaRPr sz="1000">
                <a:solidFill>
                  <a:srgbClr val="FFFFFF"/>
                </a:solidFill>
                <a:latin typeface="Roboto"/>
                <a:ea typeface="Roboto"/>
                <a:cs typeface="Roboto"/>
                <a:sym typeface="Roboto"/>
              </a:endParaRPr>
            </a:p>
          </p:txBody>
        </p:sp>
        <p:sp>
          <p:nvSpPr>
            <p:cNvPr id="552" name="Shape 552"/>
            <p:cNvSpPr txBox="1"/>
            <p:nvPr/>
          </p:nvSpPr>
          <p:spPr>
            <a:xfrm>
              <a:off x="1115638" y="675684"/>
              <a:ext cx="9192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Trust</a:t>
              </a:r>
              <a:endParaRPr b="1">
                <a:solidFill>
                  <a:srgbClr val="FFFFFF"/>
                </a:solidFill>
                <a:latin typeface="Roboto"/>
                <a:ea typeface="Roboto"/>
                <a:cs typeface="Roboto"/>
                <a:sym typeface="Roboto"/>
              </a:endParaRPr>
            </a:p>
          </p:txBody>
        </p:sp>
      </p:grpSp>
      <p:grpSp>
        <p:nvGrpSpPr>
          <p:cNvPr id="553" name="Shape 553"/>
          <p:cNvGrpSpPr/>
          <p:nvPr/>
        </p:nvGrpSpPr>
        <p:grpSpPr>
          <a:xfrm>
            <a:off x="3893801" y="2060797"/>
            <a:ext cx="1295700" cy="757941"/>
            <a:chOff x="-665074" y="2959584"/>
            <a:chExt cx="1295700" cy="757941"/>
          </a:xfrm>
        </p:grpSpPr>
        <p:sp>
          <p:nvSpPr>
            <p:cNvPr id="554" name="Shape 554"/>
            <p:cNvSpPr txBox="1"/>
            <p:nvPr/>
          </p:nvSpPr>
          <p:spPr>
            <a:xfrm>
              <a:off x="-665074" y="3323925"/>
              <a:ext cx="1295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Information and payment is protected </a:t>
              </a:r>
              <a:endParaRPr sz="1000">
                <a:solidFill>
                  <a:srgbClr val="FFFFFF"/>
                </a:solidFill>
                <a:latin typeface="Roboto"/>
                <a:ea typeface="Roboto"/>
                <a:cs typeface="Roboto"/>
                <a:sym typeface="Roboto"/>
              </a:endParaRPr>
            </a:p>
          </p:txBody>
        </p:sp>
        <p:sp>
          <p:nvSpPr>
            <p:cNvPr id="555" name="Shape 555"/>
            <p:cNvSpPr txBox="1"/>
            <p:nvPr/>
          </p:nvSpPr>
          <p:spPr>
            <a:xfrm>
              <a:off x="-476824" y="2959584"/>
              <a:ext cx="9192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Privacy</a:t>
              </a:r>
              <a:endParaRPr b="1">
                <a:solidFill>
                  <a:srgbClr val="FFFFFF"/>
                </a:solidFill>
                <a:latin typeface="Roboto"/>
                <a:ea typeface="Roboto"/>
                <a:cs typeface="Roboto"/>
                <a:sym typeface="Roboto"/>
              </a:endParaRPr>
            </a:p>
          </p:txBody>
        </p:sp>
      </p:grpSp>
      <p:grpSp>
        <p:nvGrpSpPr>
          <p:cNvPr id="556" name="Shape 556"/>
          <p:cNvGrpSpPr/>
          <p:nvPr/>
        </p:nvGrpSpPr>
        <p:grpSpPr>
          <a:xfrm>
            <a:off x="2345251" y="3076912"/>
            <a:ext cx="1295700" cy="725199"/>
            <a:chOff x="856726" y="1970751"/>
            <a:chExt cx="1295700" cy="725199"/>
          </a:xfrm>
        </p:grpSpPr>
        <p:sp>
          <p:nvSpPr>
            <p:cNvPr id="557" name="Shape 557"/>
            <p:cNvSpPr txBox="1"/>
            <p:nvPr/>
          </p:nvSpPr>
          <p:spPr>
            <a:xfrm>
              <a:off x="856726" y="2302350"/>
              <a:ext cx="1295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To help deliver the best experience </a:t>
              </a:r>
              <a:endParaRPr sz="1000">
                <a:solidFill>
                  <a:srgbClr val="FFFFFF"/>
                </a:solidFill>
                <a:latin typeface="Roboto"/>
                <a:ea typeface="Roboto"/>
                <a:cs typeface="Roboto"/>
                <a:sym typeface="Roboto"/>
              </a:endParaRPr>
            </a:p>
          </p:txBody>
        </p:sp>
        <p:sp>
          <p:nvSpPr>
            <p:cNvPr id="558" name="Shape 558"/>
            <p:cNvSpPr txBox="1"/>
            <p:nvPr/>
          </p:nvSpPr>
          <p:spPr>
            <a:xfrm>
              <a:off x="943375" y="1970751"/>
              <a:ext cx="11124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Our promise</a:t>
              </a:r>
              <a:endParaRPr b="1">
                <a:solidFill>
                  <a:srgbClr val="FFFFFF"/>
                </a:solidFill>
                <a:latin typeface="Roboto"/>
                <a:ea typeface="Roboto"/>
                <a:cs typeface="Roboto"/>
                <a:sym typeface="Roboto"/>
              </a:endParaRPr>
            </a:p>
          </p:txBody>
        </p:sp>
      </p:grpSp>
      <p:grpSp>
        <p:nvGrpSpPr>
          <p:cNvPr id="559" name="Shape 559"/>
          <p:cNvGrpSpPr/>
          <p:nvPr/>
        </p:nvGrpSpPr>
        <p:grpSpPr>
          <a:xfrm>
            <a:off x="7016451" y="2050225"/>
            <a:ext cx="1295700" cy="757934"/>
            <a:chOff x="856726" y="1938016"/>
            <a:chExt cx="1295700" cy="757934"/>
          </a:xfrm>
        </p:grpSpPr>
        <p:sp>
          <p:nvSpPr>
            <p:cNvPr id="560" name="Shape 560"/>
            <p:cNvSpPr txBox="1"/>
            <p:nvPr/>
          </p:nvSpPr>
          <p:spPr>
            <a:xfrm>
              <a:off x="856726" y="2302350"/>
              <a:ext cx="1295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Policy of compensations in case of accidents</a:t>
              </a:r>
              <a:endParaRPr sz="1000">
                <a:solidFill>
                  <a:srgbClr val="FFFFFF"/>
                </a:solidFill>
                <a:latin typeface="Roboto"/>
                <a:ea typeface="Roboto"/>
                <a:cs typeface="Roboto"/>
                <a:sym typeface="Roboto"/>
              </a:endParaRPr>
            </a:p>
          </p:txBody>
        </p:sp>
        <p:sp>
          <p:nvSpPr>
            <p:cNvPr id="561" name="Shape 561"/>
            <p:cNvSpPr txBox="1"/>
            <p:nvPr/>
          </p:nvSpPr>
          <p:spPr>
            <a:xfrm>
              <a:off x="945425" y="1938016"/>
              <a:ext cx="1128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Roboto"/>
                  <a:ea typeface="Roboto"/>
                  <a:cs typeface="Roboto"/>
                  <a:sym typeface="Roboto"/>
                </a:rPr>
                <a:t>Guarantee</a:t>
              </a:r>
              <a:endParaRPr b="1">
                <a:solidFill>
                  <a:srgbClr val="FFFFFF"/>
                </a:solidFill>
                <a:latin typeface="Roboto"/>
                <a:ea typeface="Roboto"/>
                <a:cs typeface="Roboto"/>
                <a:sym typeface="Roboto"/>
              </a:endParaRPr>
            </a:p>
          </p:txBody>
        </p:sp>
      </p:grpSp>
      <p:sp>
        <p:nvSpPr>
          <p:cNvPr id="562" name="Shape 562"/>
          <p:cNvSpPr txBox="1"/>
          <p:nvPr/>
        </p:nvSpPr>
        <p:spPr>
          <a:xfrm>
            <a:off x="307900" y="3971725"/>
            <a:ext cx="85206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Extracted from ‘terms and services’ from Rover.com...</a:t>
            </a:r>
            <a:endParaRPr b="1" sz="1600">
              <a:latin typeface="Roboto"/>
              <a:ea typeface="Roboto"/>
              <a:cs typeface="Roboto"/>
              <a:sym typeface="Roboto"/>
            </a:endParaRPr>
          </a:p>
        </p:txBody>
      </p:sp>
      <p:sp>
        <p:nvSpPr>
          <p:cNvPr id="563" name="Shape 563"/>
          <p:cNvSpPr txBox="1"/>
          <p:nvPr/>
        </p:nvSpPr>
        <p:spPr>
          <a:xfrm>
            <a:off x="75350" y="703975"/>
            <a:ext cx="2255400" cy="25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564" name="Shape 564"/>
          <p:cNvPicPr preferRelativeResize="0"/>
          <p:nvPr/>
        </p:nvPicPr>
        <p:blipFill>
          <a:blip r:embed="rId3">
            <a:alphaModFix/>
          </a:blip>
          <a:stretch>
            <a:fillRect/>
          </a:stretch>
        </p:blipFill>
        <p:spPr>
          <a:xfrm>
            <a:off x="7302825" y="1383863"/>
            <a:ext cx="673201" cy="673201"/>
          </a:xfrm>
          <a:prstGeom prst="rect">
            <a:avLst/>
          </a:prstGeom>
          <a:noFill/>
          <a:ln>
            <a:noFill/>
          </a:ln>
        </p:spPr>
      </p:pic>
      <p:pic>
        <p:nvPicPr>
          <p:cNvPr id="565" name="Shape 565"/>
          <p:cNvPicPr preferRelativeResize="0"/>
          <p:nvPr/>
        </p:nvPicPr>
        <p:blipFill>
          <a:blip r:embed="rId4">
            <a:alphaModFix/>
          </a:blip>
          <a:stretch>
            <a:fillRect/>
          </a:stretch>
        </p:blipFill>
        <p:spPr>
          <a:xfrm>
            <a:off x="2651488" y="2371508"/>
            <a:ext cx="673225" cy="673225"/>
          </a:xfrm>
          <a:prstGeom prst="rect">
            <a:avLst/>
          </a:prstGeom>
          <a:noFill/>
          <a:ln>
            <a:noFill/>
          </a:ln>
        </p:spPr>
      </p:pic>
      <p:pic>
        <p:nvPicPr>
          <p:cNvPr id="566" name="Shape 566"/>
          <p:cNvPicPr preferRelativeResize="0"/>
          <p:nvPr/>
        </p:nvPicPr>
        <p:blipFill>
          <a:blip r:embed="rId5">
            <a:alphaModFix/>
          </a:blip>
          <a:stretch>
            <a:fillRect/>
          </a:stretch>
        </p:blipFill>
        <p:spPr>
          <a:xfrm>
            <a:off x="5758600" y="2403713"/>
            <a:ext cx="673225" cy="673225"/>
          </a:xfrm>
          <a:prstGeom prst="rect">
            <a:avLst/>
          </a:prstGeom>
          <a:noFill/>
          <a:ln>
            <a:noFill/>
          </a:ln>
        </p:spPr>
      </p:pic>
      <p:pic>
        <p:nvPicPr>
          <p:cNvPr id="567" name="Shape 567"/>
          <p:cNvPicPr preferRelativeResize="0"/>
          <p:nvPr/>
        </p:nvPicPr>
        <p:blipFill>
          <a:blip r:embed="rId6">
            <a:alphaModFix/>
          </a:blip>
          <a:stretch>
            <a:fillRect/>
          </a:stretch>
        </p:blipFill>
        <p:spPr>
          <a:xfrm>
            <a:off x="4205035" y="1412800"/>
            <a:ext cx="673225" cy="673225"/>
          </a:xfrm>
          <a:prstGeom prst="rect">
            <a:avLst/>
          </a:prstGeom>
          <a:noFill/>
          <a:ln>
            <a:noFill/>
          </a:ln>
        </p:spPr>
      </p:pic>
      <p:pic>
        <p:nvPicPr>
          <p:cNvPr id="568" name="Shape 568"/>
          <p:cNvPicPr preferRelativeResize="0"/>
          <p:nvPr/>
        </p:nvPicPr>
        <p:blipFill>
          <a:blip r:embed="rId7">
            <a:alphaModFix/>
          </a:blip>
          <a:stretch>
            <a:fillRect/>
          </a:stretch>
        </p:blipFill>
        <p:spPr>
          <a:xfrm>
            <a:off x="1167963" y="1311029"/>
            <a:ext cx="673225" cy="6731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p:nvPr/>
        </p:nvSpPr>
        <p:spPr>
          <a:xfrm>
            <a:off x="0" y="303500"/>
            <a:ext cx="9144000" cy="46524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rgbClr val="000000"/>
              </a:solidFill>
              <a:latin typeface="Roboto"/>
              <a:ea typeface="Roboto"/>
              <a:cs typeface="Roboto"/>
              <a:sym typeface="Roboto"/>
            </a:endParaRPr>
          </a:p>
        </p:txBody>
      </p:sp>
      <p:sp>
        <p:nvSpPr>
          <p:cNvPr id="574" name="Shape 574"/>
          <p:cNvSpPr txBox="1"/>
          <p:nvPr>
            <p:ph type="title"/>
          </p:nvPr>
        </p:nvSpPr>
        <p:spPr>
          <a:xfrm>
            <a:off x="688350" y="277325"/>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Steps</a:t>
            </a:r>
            <a:r>
              <a:rPr lang="en-GB">
                <a:latin typeface="Roboto"/>
                <a:ea typeface="Roboto"/>
                <a:cs typeface="Roboto"/>
                <a:sym typeface="Roboto"/>
              </a:rPr>
              <a:t> </a:t>
            </a:r>
            <a:r>
              <a:rPr b="1" lang="en-GB" sz="2400">
                <a:latin typeface="Roboto"/>
                <a:ea typeface="Roboto"/>
                <a:cs typeface="Roboto"/>
                <a:sym typeface="Roboto"/>
              </a:rPr>
              <a:t>to Quality Assuring</a:t>
            </a:r>
            <a:endParaRPr b="1" sz="2400">
              <a:latin typeface="Roboto"/>
              <a:ea typeface="Roboto"/>
              <a:cs typeface="Roboto"/>
              <a:sym typeface="Roboto"/>
            </a:endParaRPr>
          </a:p>
        </p:txBody>
      </p:sp>
      <p:sp>
        <p:nvSpPr>
          <p:cNvPr id="575" name="Shape 575"/>
          <p:cNvSpPr txBox="1"/>
          <p:nvPr>
            <p:ph idx="1" type="subTitle"/>
          </p:nvPr>
        </p:nvSpPr>
        <p:spPr>
          <a:xfrm>
            <a:off x="2249850" y="744400"/>
            <a:ext cx="4644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How can we select our sitters for the best service?</a:t>
            </a:r>
            <a:endParaRPr>
              <a:latin typeface="Roboto"/>
              <a:ea typeface="Roboto"/>
              <a:cs typeface="Roboto"/>
              <a:sym typeface="Roboto"/>
            </a:endParaRPr>
          </a:p>
        </p:txBody>
      </p:sp>
      <p:grpSp>
        <p:nvGrpSpPr>
          <p:cNvPr id="576" name="Shape 576"/>
          <p:cNvGrpSpPr/>
          <p:nvPr/>
        </p:nvGrpSpPr>
        <p:grpSpPr>
          <a:xfrm>
            <a:off x="614330" y="2262776"/>
            <a:ext cx="1771676" cy="590607"/>
            <a:chOff x="911500" y="2058426"/>
            <a:chExt cx="2288100" cy="862074"/>
          </a:xfrm>
        </p:grpSpPr>
        <p:sp>
          <p:nvSpPr>
            <p:cNvPr id="577" name="Shape 577"/>
            <p:cNvSpPr/>
            <p:nvPr/>
          </p:nvSpPr>
          <p:spPr>
            <a:xfrm>
              <a:off x="911500" y="2285400"/>
              <a:ext cx="2288100" cy="635100"/>
            </a:xfrm>
            <a:prstGeom prst="rect">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8" name="Shape 578"/>
            <p:cNvSpPr/>
            <p:nvPr/>
          </p:nvSpPr>
          <p:spPr>
            <a:xfrm>
              <a:off x="911500" y="2285400"/>
              <a:ext cx="2250900" cy="572700"/>
            </a:xfrm>
            <a:prstGeom prst="rect">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9" name="Shape 579"/>
            <p:cNvSpPr/>
            <p:nvPr/>
          </p:nvSpPr>
          <p:spPr>
            <a:xfrm>
              <a:off x="1004525" y="2058426"/>
              <a:ext cx="265500" cy="2298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580" name="Shape 580"/>
          <p:cNvGrpSpPr/>
          <p:nvPr/>
        </p:nvGrpSpPr>
        <p:grpSpPr>
          <a:xfrm>
            <a:off x="2653696" y="2400158"/>
            <a:ext cx="1757261" cy="616321"/>
            <a:chOff x="3361275" y="2285400"/>
            <a:chExt cx="2288100" cy="802501"/>
          </a:xfrm>
        </p:grpSpPr>
        <p:sp>
          <p:nvSpPr>
            <p:cNvPr id="581" name="Shape 581"/>
            <p:cNvSpPr/>
            <p:nvPr/>
          </p:nvSpPr>
          <p:spPr>
            <a:xfrm>
              <a:off x="3361275" y="2285400"/>
              <a:ext cx="2288100" cy="635100"/>
            </a:xfrm>
            <a:prstGeom prst="rect">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2" name="Shape 582"/>
            <p:cNvSpPr/>
            <p:nvPr/>
          </p:nvSpPr>
          <p:spPr>
            <a:xfrm>
              <a:off x="3361275" y="2285400"/>
              <a:ext cx="2250900" cy="572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3" name="Shape 583"/>
            <p:cNvSpPr/>
            <p:nvPr/>
          </p:nvSpPr>
          <p:spPr>
            <a:xfrm rot="10800000">
              <a:off x="3454300" y="2858101"/>
              <a:ext cx="265500" cy="2298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584" name="Shape 584"/>
          <p:cNvSpPr/>
          <p:nvPr/>
        </p:nvSpPr>
        <p:spPr>
          <a:xfrm>
            <a:off x="4678327" y="2418297"/>
            <a:ext cx="1771800" cy="435300"/>
          </a:xfrm>
          <a:prstGeom prst="rect">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5" name="Shape 585"/>
          <p:cNvSpPr/>
          <p:nvPr/>
        </p:nvSpPr>
        <p:spPr>
          <a:xfrm>
            <a:off x="4678327" y="2418297"/>
            <a:ext cx="1742700" cy="392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6" name="Shape 586"/>
          <p:cNvSpPr/>
          <p:nvPr/>
        </p:nvSpPr>
        <p:spPr>
          <a:xfrm>
            <a:off x="4750358" y="2262795"/>
            <a:ext cx="205800" cy="1575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7" name="Shape 587"/>
          <p:cNvSpPr/>
          <p:nvPr/>
        </p:nvSpPr>
        <p:spPr>
          <a:xfrm>
            <a:off x="6717590" y="2400104"/>
            <a:ext cx="1757400" cy="487800"/>
          </a:xfrm>
          <a:prstGeom prst="rect">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8" name="Shape 588"/>
          <p:cNvSpPr/>
          <p:nvPr/>
        </p:nvSpPr>
        <p:spPr>
          <a:xfrm>
            <a:off x="6717590" y="2400104"/>
            <a:ext cx="1728600" cy="4398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9" name="Shape 589"/>
          <p:cNvSpPr/>
          <p:nvPr/>
        </p:nvSpPr>
        <p:spPr>
          <a:xfrm rot="10800000">
            <a:off x="6788929" y="2839706"/>
            <a:ext cx="204000" cy="176700"/>
          </a:xfrm>
          <a:prstGeom prst="triangle">
            <a:avLst>
              <a:gd fmla="val 50000" name="adj"/>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90" name="Shape 590"/>
          <p:cNvGrpSpPr/>
          <p:nvPr/>
        </p:nvGrpSpPr>
        <p:grpSpPr>
          <a:xfrm>
            <a:off x="614353" y="2934134"/>
            <a:ext cx="1666603" cy="842228"/>
            <a:chOff x="904750" y="2654493"/>
            <a:chExt cx="1548600" cy="782594"/>
          </a:xfrm>
        </p:grpSpPr>
        <p:sp>
          <p:nvSpPr>
            <p:cNvPr id="591" name="Shape 591"/>
            <p:cNvSpPr txBox="1"/>
            <p:nvPr/>
          </p:nvSpPr>
          <p:spPr>
            <a:xfrm>
              <a:off x="904750" y="2888388"/>
              <a:ext cx="1548600" cy="54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latin typeface="Roboto"/>
                  <a:ea typeface="Roboto"/>
                  <a:cs typeface="Roboto"/>
                  <a:sym typeface="Roboto"/>
                </a:rPr>
                <a:t>Background check for sitters profile to ensure safety</a:t>
              </a:r>
              <a:endParaRPr>
                <a:latin typeface="Roboto"/>
                <a:ea typeface="Roboto"/>
                <a:cs typeface="Roboto"/>
                <a:sym typeface="Roboto"/>
              </a:endParaRPr>
            </a:p>
          </p:txBody>
        </p:sp>
        <p:sp>
          <p:nvSpPr>
            <p:cNvPr id="592" name="Shape 592"/>
            <p:cNvSpPr txBox="1"/>
            <p:nvPr/>
          </p:nvSpPr>
          <p:spPr>
            <a:xfrm>
              <a:off x="904750" y="2654493"/>
              <a:ext cx="1548600" cy="34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300">
                  <a:latin typeface="Roboto"/>
                  <a:ea typeface="Roboto"/>
                  <a:cs typeface="Roboto"/>
                  <a:sym typeface="Roboto"/>
                </a:rPr>
                <a:t>Step 1</a:t>
              </a:r>
              <a:endParaRPr b="1" sz="1300">
                <a:latin typeface="Roboto"/>
                <a:ea typeface="Roboto"/>
                <a:cs typeface="Roboto"/>
                <a:sym typeface="Roboto"/>
              </a:endParaRPr>
            </a:p>
          </p:txBody>
        </p:sp>
      </p:grpSp>
      <p:grpSp>
        <p:nvGrpSpPr>
          <p:cNvPr id="593" name="Shape 593"/>
          <p:cNvGrpSpPr/>
          <p:nvPr/>
        </p:nvGrpSpPr>
        <p:grpSpPr>
          <a:xfrm>
            <a:off x="4657090" y="2976828"/>
            <a:ext cx="1913613" cy="1203822"/>
            <a:chOff x="904750" y="2694100"/>
            <a:chExt cx="1548607" cy="1118586"/>
          </a:xfrm>
        </p:grpSpPr>
        <p:sp>
          <p:nvSpPr>
            <p:cNvPr id="594" name="Shape 594"/>
            <p:cNvSpPr txBox="1"/>
            <p:nvPr/>
          </p:nvSpPr>
          <p:spPr>
            <a:xfrm>
              <a:off x="904757" y="2888386"/>
              <a:ext cx="1548600" cy="92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latin typeface="Roboto"/>
                  <a:ea typeface="Roboto"/>
                  <a:cs typeface="Roboto"/>
                  <a:sym typeface="Roboto"/>
                </a:rPr>
                <a:t>The quiz follows from the Rover 101 course, which requires a passing score of at least 88% to earn a Rover 101 badge.</a:t>
              </a:r>
              <a:endParaRPr>
                <a:latin typeface="Roboto"/>
                <a:ea typeface="Roboto"/>
                <a:cs typeface="Roboto"/>
                <a:sym typeface="Roboto"/>
              </a:endParaRPr>
            </a:p>
          </p:txBody>
        </p:sp>
        <p:sp>
          <p:nvSpPr>
            <p:cNvPr id="595" name="Shape 595"/>
            <p:cNvSpPr txBox="1"/>
            <p:nvPr/>
          </p:nvSpPr>
          <p:spPr>
            <a:xfrm>
              <a:off x="904750" y="2694100"/>
              <a:ext cx="1548600" cy="34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300">
                  <a:latin typeface="Roboto"/>
                  <a:ea typeface="Roboto"/>
                  <a:cs typeface="Roboto"/>
                  <a:sym typeface="Roboto"/>
                </a:rPr>
                <a:t>Step 3</a:t>
              </a:r>
              <a:endParaRPr b="1" sz="1300">
                <a:latin typeface="Roboto"/>
                <a:ea typeface="Roboto"/>
                <a:cs typeface="Roboto"/>
                <a:sym typeface="Roboto"/>
              </a:endParaRPr>
            </a:p>
          </p:txBody>
        </p:sp>
      </p:grpSp>
      <p:grpSp>
        <p:nvGrpSpPr>
          <p:cNvPr id="596" name="Shape 596"/>
          <p:cNvGrpSpPr/>
          <p:nvPr/>
        </p:nvGrpSpPr>
        <p:grpSpPr>
          <a:xfrm>
            <a:off x="2639793" y="1405238"/>
            <a:ext cx="1962996" cy="765359"/>
            <a:chOff x="891904" y="2694100"/>
            <a:chExt cx="1824007" cy="711168"/>
          </a:xfrm>
        </p:grpSpPr>
        <p:sp>
          <p:nvSpPr>
            <p:cNvPr id="597" name="Shape 597"/>
            <p:cNvSpPr txBox="1"/>
            <p:nvPr/>
          </p:nvSpPr>
          <p:spPr>
            <a:xfrm>
              <a:off x="891911" y="2908768"/>
              <a:ext cx="1824000" cy="4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latin typeface="Roboto"/>
                  <a:ea typeface="Roboto"/>
                  <a:cs typeface="Roboto"/>
                  <a:sym typeface="Roboto"/>
                </a:rPr>
                <a:t>An online course to teach sitters from how to create profiles to knowledge on pet care...</a:t>
              </a:r>
              <a:endParaRPr>
                <a:latin typeface="Roboto"/>
                <a:ea typeface="Roboto"/>
                <a:cs typeface="Roboto"/>
                <a:sym typeface="Roboto"/>
              </a:endParaRPr>
            </a:p>
          </p:txBody>
        </p:sp>
        <p:sp>
          <p:nvSpPr>
            <p:cNvPr id="598" name="Shape 598"/>
            <p:cNvSpPr txBox="1"/>
            <p:nvPr/>
          </p:nvSpPr>
          <p:spPr>
            <a:xfrm>
              <a:off x="891904" y="2694100"/>
              <a:ext cx="1548600" cy="34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300">
                  <a:latin typeface="Roboto"/>
                  <a:ea typeface="Roboto"/>
                  <a:cs typeface="Roboto"/>
                  <a:sym typeface="Roboto"/>
                </a:rPr>
                <a:t>Step 2</a:t>
              </a:r>
              <a:endParaRPr b="1" sz="1300">
                <a:latin typeface="Roboto"/>
                <a:ea typeface="Roboto"/>
                <a:cs typeface="Roboto"/>
                <a:sym typeface="Roboto"/>
              </a:endParaRPr>
            </a:p>
          </p:txBody>
        </p:sp>
      </p:grpSp>
      <p:grpSp>
        <p:nvGrpSpPr>
          <p:cNvPr id="599" name="Shape 599"/>
          <p:cNvGrpSpPr/>
          <p:nvPr/>
        </p:nvGrpSpPr>
        <p:grpSpPr>
          <a:xfrm>
            <a:off x="6666579" y="1405238"/>
            <a:ext cx="1666603" cy="799603"/>
            <a:chOff x="904750" y="2694100"/>
            <a:chExt cx="1548600" cy="742988"/>
          </a:xfrm>
        </p:grpSpPr>
        <p:sp>
          <p:nvSpPr>
            <p:cNvPr id="600" name="Shape 600"/>
            <p:cNvSpPr txBox="1"/>
            <p:nvPr/>
          </p:nvSpPr>
          <p:spPr>
            <a:xfrm>
              <a:off x="904750" y="2888388"/>
              <a:ext cx="1548600" cy="54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a:ea typeface="Roboto"/>
                <a:cs typeface="Roboto"/>
                <a:sym typeface="Roboto"/>
              </a:endParaRPr>
            </a:p>
          </p:txBody>
        </p:sp>
        <p:sp>
          <p:nvSpPr>
            <p:cNvPr id="601" name="Shape 601"/>
            <p:cNvSpPr txBox="1"/>
            <p:nvPr/>
          </p:nvSpPr>
          <p:spPr>
            <a:xfrm>
              <a:off x="904750" y="2694100"/>
              <a:ext cx="1548600" cy="34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300">
                  <a:latin typeface="Roboto"/>
                  <a:ea typeface="Roboto"/>
                  <a:cs typeface="Roboto"/>
                  <a:sym typeface="Roboto"/>
                </a:rPr>
                <a:t>Step 4</a:t>
              </a:r>
              <a:endParaRPr b="1" sz="1300">
                <a:latin typeface="Roboto"/>
                <a:ea typeface="Roboto"/>
                <a:cs typeface="Roboto"/>
                <a:sym typeface="Roboto"/>
              </a:endParaRPr>
            </a:p>
          </p:txBody>
        </p:sp>
      </p:grpSp>
      <p:sp>
        <p:nvSpPr>
          <p:cNvPr id="602" name="Shape 602"/>
          <p:cNvSpPr txBox="1"/>
          <p:nvPr/>
        </p:nvSpPr>
        <p:spPr>
          <a:xfrm>
            <a:off x="614353" y="2417969"/>
            <a:ext cx="17427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rgbClr val="FFFFFF"/>
                </a:solidFill>
                <a:latin typeface="Roboto"/>
                <a:ea typeface="Roboto"/>
                <a:cs typeface="Roboto"/>
                <a:sym typeface="Roboto"/>
              </a:rPr>
              <a:t>Preliminary</a:t>
            </a:r>
            <a:r>
              <a:rPr b="1" lang="en-GB" sz="1300">
                <a:solidFill>
                  <a:srgbClr val="FFFFFF"/>
                </a:solidFill>
                <a:latin typeface="Roboto"/>
                <a:ea typeface="Roboto"/>
                <a:cs typeface="Roboto"/>
                <a:sym typeface="Roboto"/>
              </a:rPr>
              <a:t> check</a:t>
            </a:r>
            <a:endParaRPr b="1" sz="1300">
              <a:solidFill>
                <a:srgbClr val="FFFFFF"/>
              </a:solidFill>
              <a:latin typeface="Roboto"/>
              <a:ea typeface="Roboto"/>
              <a:cs typeface="Roboto"/>
              <a:sym typeface="Roboto"/>
            </a:endParaRPr>
          </a:p>
        </p:txBody>
      </p:sp>
      <p:sp>
        <p:nvSpPr>
          <p:cNvPr id="603" name="Shape 603"/>
          <p:cNvSpPr txBox="1"/>
          <p:nvPr/>
        </p:nvSpPr>
        <p:spPr>
          <a:xfrm>
            <a:off x="2660815" y="2417969"/>
            <a:ext cx="17427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rgbClr val="FFFFFF"/>
                </a:solidFill>
                <a:latin typeface="Roboto"/>
                <a:ea typeface="Roboto"/>
                <a:cs typeface="Roboto"/>
                <a:sym typeface="Roboto"/>
              </a:rPr>
              <a:t>Rover 101 </a:t>
            </a:r>
            <a:endParaRPr b="1" sz="1300">
              <a:solidFill>
                <a:srgbClr val="FFFFFF"/>
              </a:solidFill>
              <a:latin typeface="Roboto"/>
              <a:ea typeface="Roboto"/>
              <a:cs typeface="Roboto"/>
              <a:sym typeface="Roboto"/>
            </a:endParaRPr>
          </a:p>
        </p:txBody>
      </p:sp>
      <p:sp>
        <p:nvSpPr>
          <p:cNvPr id="604" name="Shape 604"/>
          <p:cNvSpPr txBox="1"/>
          <p:nvPr/>
        </p:nvSpPr>
        <p:spPr>
          <a:xfrm>
            <a:off x="4689196" y="2417969"/>
            <a:ext cx="17427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rgbClr val="FFFFFF"/>
                </a:solidFill>
                <a:latin typeface="Roboto"/>
                <a:ea typeface="Roboto"/>
                <a:cs typeface="Roboto"/>
                <a:sym typeface="Roboto"/>
              </a:rPr>
              <a:t>Quizing </a:t>
            </a:r>
            <a:endParaRPr b="1" sz="1300">
              <a:solidFill>
                <a:srgbClr val="FFFFFF"/>
              </a:solidFill>
              <a:latin typeface="Roboto"/>
              <a:ea typeface="Roboto"/>
              <a:cs typeface="Roboto"/>
              <a:sym typeface="Roboto"/>
            </a:endParaRPr>
          </a:p>
        </p:txBody>
      </p:sp>
      <p:sp>
        <p:nvSpPr>
          <p:cNvPr id="605" name="Shape 605"/>
          <p:cNvSpPr txBox="1"/>
          <p:nvPr/>
        </p:nvSpPr>
        <p:spPr>
          <a:xfrm>
            <a:off x="6717591" y="2417969"/>
            <a:ext cx="17427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lt1"/>
                </a:solidFill>
                <a:latin typeface="Roboto"/>
                <a:ea typeface="Roboto"/>
                <a:cs typeface="Roboto"/>
                <a:sym typeface="Roboto"/>
              </a:rPr>
              <a:t>Review and Rate</a:t>
            </a:r>
            <a:endParaRPr b="1" sz="1300">
              <a:solidFill>
                <a:schemeClr val="lt1"/>
              </a:solidFill>
              <a:latin typeface="Roboto"/>
              <a:ea typeface="Roboto"/>
              <a:cs typeface="Roboto"/>
              <a:sym typeface="Roboto"/>
            </a:endParaRPr>
          </a:p>
          <a:p>
            <a:pPr indent="0" lvl="0" marL="0" rtl="0" algn="ctr">
              <a:spcBef>
                <a:spcPts val="0"/>
              </a:spcBef>
              <a:spcAft>
                <a:spcPts val="0"/>
              </a:spcAft>
              <a:buNone/>
            </a:pPr>
            <a:r>
              <a:t/>
            </a:r>
            <a:endParaRPr b="1" sz="1300">
              <a:solidFill>
                <a:srgbClr val="FFFFFF"/>
              </a:solidFill>
              <a:latin typeface="Roboto"/>
              <a:ea typeface="Roboto"/>
              <a:cs typeface="Roboto"/>
              <a:sym typeface="Roboto"/>
            </a:endParaRPr>
          </a:p>
        </p:txBody>
      </p:sp>
      <p:sp>
        <p:nvSpPr>
          <p:cNvPr id="606" name="Shape 606"/>
          <p:cNvSpPr txBox="1"/>
          <p:nvPr/>
        </p:nvSpPr>
        <p:spPr>
          <a:xfrm>
            <a:off x="605450" y="3740825"/>
            <a:ext cx="1723800" cy="84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latin typeface="Roboto"/>
                <a:ea typeface="Roboto"/>
                <a:cs typeface="Roboto"/>
                <a:sym typeface="Roboto"/>
              </a:rPr>
              <a:t>Provided via third party company ‘Checkr’ on your legal name, ID, social security no.</a:t>
            </a:r>
            <a:endParaRPr>
              <a:latin typeface="Roboto"/>
              <a:ea typeface="Roboto"/>
              <a:cs typeface="Roboto"/>
              <a:sym typeface="Roboto"/>
            </a:endParaRPr>
          </a:p>
        </p:txBody>
      </p:sp>
      <p:sp>
        <p:nvSpPr>
          <p:cNvPr id="607" name="Shape 607"/>
          <p:cNvSpPr txBox="1"/>
          <p:nvPr/>
        </p:nvSpPr>
        <p:spPr>
          <a:xfrm>
            <a:off x="2631275" y="3505850"/>
            <a:ext cx="1723800" cy="84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latin typeface="Roboto"/>
                <a:ea typeface="Roboto"/>
                <a:cs typeface="Roboto"/>
                <a:sym typeface="Roboto"/>
              </a:rPr>
              <a:t>A detailed sitter’s handbook is provided upon the blog </a:t>
            </a:r>
            <a:endParaRPr sz="1000">
              <a:latin typeface="Roboto"/>
              <a:ea typeface="Roboto"/>
              <a:cs typeface="Roboto"/>
              <a:sym typeface="Roboto"/>
            </a:endParaRPr>
          </a:p>
        </p:txBody>
      </p:sp>
      <p:sp>
        <p:nvSpPr>
          <p:cNvPr id="608" name="Shape 608"/>
          <p:cNvSpPr txBox="1"/>
          <p:nvPr/>
        </p:nvSpPr>
        <p:spPr>
          <a:xfrm>
            <a:off x="6703200" y="1671088"/>
            <a:ext cx="1757400" cy="59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latin typeface="Roboto"/>
                <a:ea typeface="Roboto"/>
                <a:cs typeface="Roboto"/>
                <a:sym typeface="Roboto"/>
              </a:rPr>
              <a:t>A rating system upon sitter’s profile out of 5 stars, and open review sections </a:t>
            </a:r>
            <a:endParaRPr>
              <a:latin typeface="Roboto"/>
              <a:ea typeface="Roboto"/>
              <a:cs typeface="Roboto"/>
              <a:sym typeface="Roboto"/>
            </a:endParaRPr>
          </a:p>
        </p:txBody>
      </p:sp>
      <p:sp>
        <p:nvSpPr>
          <p:cNvPr id="609" name="Shape 609"/>
          <p:cNvSpPr txBox="1"/>
          <p:nvPr/>
        </p:nvSpPr>
        <p:spPr>
          <a:xfrm>
            <a:off x="7102750" y="3082575"/>
            <a:ext cx="1487400" cy="59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000">
              <a:latin typeface="Open Sans"/>
              <a:ea typeface="Open Sans"/>
              <a:cs typeface="Open Sans"/>
              <a:sym typeface="Open Sans"/>
            </a:endParaRPr>
          </a:p>
        </p:txBody>
      </p:sp>
      <p:grpSp>
        <p:nvGrpSpPr>
          <p:cNvPr id="610" name="Shape 610"/>
          <p:cNvGrpSpPr/>
          <p:nvPr/>
        </p:nvGrpSpPr>
        <p:grpSpPr>
          <a:xfrm>
            <a:off x="4640638" y="1759300"/>
            <a:ext cx="425100" cy="425100"/>
            <a:chOff x="5382650" y="1723950"/>
            <a:chExt cx="425100" cy="425100"/>
          </a:xfrm>
        </p:grpSpPr>
        <p:sp>
          <p:nvSpPr>
            <p:cNvPr id="611" name="Shape 611"/>
            <p:cNvSpPr/>
            <p:nvPr/>
          </p:nvSpPr>
          <p:spPr>
            <a:xfrm>
              <a:off x="5382650" y="1723950"/>
              <a:ext cx="425100" cy="425100"/>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12" name="Shape 612"/>
            <p:cNvPicPr preferRelativeResize="0"/>
            <p:nvPr/>
          </p:nvPicPr>
          <p:blipFill>
            <a:blip r:embed="rId3">
              <a:alphaModFix/>
            </a:blip>
            <a:stretch>
              <a:fillRect/>
            </a:stretch>
          </p:blipFill>
          <p:spPr>
            <a:xfrm>
              <a:off x="5437863" y="1782700"/>
              <a:ext cx="307600" cy="307600"/>
            </a:xfrm>
            <a:prstGeom prst="rect">
              <a:avLst/>
            </a:prstGeom>
            <a:noFill/>
            <a:ln>
              <a:noFill/>
            </a:ln>
          </p:spPr>
        </p:pic>
      </p:grpSp>
      <p:grpSp>
        <p:nvGrpSpPr>
          <p:cNvPr id="613" name="Shape 613"/>
          <p:cNvGrpSpPr/>
          <p:nvPr/>
        </p:nvGrpSpPr>
        <p:grpSpPr>
          <a:xfrm>
            <a:off x="2639795" y="3080752"/>
            <a:ext cx="425100" cy="425100"/>
            <a:chOff x="2581045" y="3133052"/>
            <a:chExt cx="425100" cy="425100"/>
          </a:xfrm>
        </p:grpSpPr>
        <p:sp>
          <p:nvSpPr>
            <p:cNvPr id="614" name="Shape 614"/>
            <p:cNvSpPr/>
            <p:nvPr/>
          </p:nvSpPr>
          <p:spPr>
            <a:xfrm>
              <a:off x="2581045" y="3133052"/>
              <a:ext cx="425100" cy="425100"/>
            </a:xfrm>
            <a:prstGeom prst="ellips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15" name="Shape 615"/>
            <p:cNvPicPr preferRelativeResize="0"/>
            <p:nvPr/>
          </p:nvPicPr>
          <p:blipFill>
            <a:blip r:embed="rId4">
              <a:alphaModFix/>
            </a:blip>
            <a:stretch>
              <a:fillRect/>
            </a:stretch>
          </p:blipFill>
          <p:spPr>
            <a:xfrm>
              <a:off x="2623050" y="3175050"/>
              <a:ext cx="341100" cy="341100"/>
            </a:xfrm>
            <a:prstGeom prst="rect">
              <a:avLst/>
            </a:prstGeom>
            <a:noFill/>
            <a:ln>
              <a:noFill/>
            </a:ln>
          </p:spPr>
        </p:pic>
      </p:grpSp>
      <p:grpSp>
        <p:nvGrpSpPr>
          <p:cNvPr id="616" name="Shape 616"/>
          <p:cNvGrpSpPr/>
          <p:nvPr/>
        </p:nvGrpSpPr>
        <p:grpSpPr>
          <a:xfrm>
            <a:off x="614358" y="1769565"/>
            <a:ext cx="443700" cy="443700"/>
            <a:chOff x="1111258" y="1567690"/>
            <a:chExt cx="443700" cy="443700"/>
          </a:xfrm>
        </p:grpSpPr>
        <p:sp>
          <p:nvSpPr>
            <p:cNvPr id="617" name="Shape 617"/>
            <p:cNvSpPr/>
            <p:nvPr/>
          </p:nvSpPr>
          <p:spPr>
            <a:xfrm>
              <a:off x="1111258" y="1567690"/>
              <a:ext cx="443700" cy="443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8" name="Shape 618"/>
            <p:cNvSpPr/>
            <p:nvPr/>
          </p:nvSpPr>
          <p:spPr>
            <a:xfrm>
              <a:off x="1120690" y="1577154"/>
              <a:ext cx="424800" cy="424800"/>
            </a:xfrm>
            <a:prstGeom prst="ellipse">
              <a:avLst/>
            </a:prstGeom>
            <a:solidFill>
              <a:srgbClr val="6AA84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19" name="Shape 619"/>
            <p:cNvPicPr preferRelativeResize="0"/>
            <p:nvPr/>
          </p:nvPicPr>
          <p:blipFill>
            <a:blip r:embed="rId5">
              <a:alphaModFix/>
            </a:blip>
            <a:stretch>
              <a:fillRect/>
            </a:stretch>
          </p:blipFill>
          <p:spPr>
            <a:xfrm>
              <a:off x="1162549" y="1619001"/>
              <a:ext cx="341100" cy="341100"/>
            </a:xfrm>
            <a:prstGeom prst="rect">
              <a:avLst/>
            </a:prstGeom>
            <a:noFill/>
            <a:ln>
              <a:noFill/>
            </a:ln>
          </p:spPr>
        </p:pic>
      </p:grpSp>
      <p:grpSp>
        <p:nvGrpSpPr>
          <p:cNvPr id="620" name="Shape 620"/>
          <p:cNvGrpSpPr/>
          <p:nvPr/>
        </p:nvGrpSpPr>
        <p:grpSpPr>
          <a:xfrm>
            <a:off x="6678354" y="3132858"/>
            <a:ext cx="425100" cy="425100"/>
            <a:chOff x="6595354" y="3146233"/>
            <a:chExt cx="425100" cy="425100"/>
          </a:xfrm>
        </p:grpSpPr>
        <p:sp>
          <p:nvSpPr>
            <p:cNvPr id="621" name="Shape 621"/>
            <p:cNvSpPr/>
            <p:nvPr/>
          </p:nvSpPr>
          <p:spPr>
            <a:xfrm>
              <a:off x="6595354" y="3146233"/>
              <a:ext cx="425100" cy="425100"/>
            </a:xfrm>
            <a:prstGeom prst="ellipse">
              <a:avLst/>
            </a:prstGeom>
            <a:solidFill>
              <a:srgbClr val="FFC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22" name="Shape 622"/>
            <p:cNvPicPr preferRelativeResize="0"/>
            <p:nvPr/>
          </p:nvPicPr>
          <p:blipFill>
            <a:blip r:embed="rId6">
              <a:alphaModFix/>
            </a:blip>
            <a:stretch>
              <a:fillRect/>
            </a:stretch>
          </p:blipFill>
          <p:spPr>
            <a:xfrm>
              <a:off x="6651725" y="3201325"/>
              <a:ext cx="312350" cy="312350"/>
            </a:xfrm>
            <a:prstGeom prst="rect">
              <a:avLst/>
            </a:prstGeom>
            <a:noFill/>
            <a:ln>
              <a:noFill/>
            </a:ln>
          </p:spPr>
        </p:pic>
      </p:grpSp>
      <p:sp>
        <p:nvSpPr>
          <p:cNvPr id="623" name="Shape 623"/>
          <p:cNvSpPr txBox="1"/>
          <p:nvPr/>
        </p:nvSpPr>
        <p:spPr>
          <a:xfrm>
            <a:off x="1058050" y="1608775"/>
            <a:ext cx="1280100" cy="7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000">
                <a:latin typeface="Roboto"/>
                <a:ea typeface="Roboto"/>
                <a:cs typeface="Roboto"/>
                <a:sym typeface="Roboto"/>
              </a:rPr>
              <a:t>Advance checking are also available with address checks</a:t>
            </a:r>
            <a:endParaRPr b="1">
              <a:latin typeface="Roboto"/>
              <a:ea typeface="Roboto"/>
              <a:cs typeface="Roboto"/>
              <a:sym typeface="Roboto"/>
            </a:endParaRPr>
          </a:p>
        </p:txBody>
      </p:sp>
      <p:pic>
        <p:nvPicPr>
          <p:cNvPr id="624" name="Shape 624"/>
          <p:cNvPicPr preferRelativeResize="0"/>
          <p:nvPr/>
        </p:nvPicPr>
        <p:blipFill>
          <a:blip r:embed="rId7">
            <a:alphaModFix/>
          </a:blip>
          <a:stretch>
            <a:fillRect/>
          </a:stretch>
        </p:blipFill>
        <p:spPr>
          <a:xfrm>
            <a:off x="7211099" y="3026500"/>
            <a:ext cx="1660008" cy="1203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Shape 629"/>
          <p:cNvSpPr/>
          <p:nvPr/>
        </p:nvSpPr>
        <p:spPr>
          <a:xfrm>
            <a:off x="-1680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Roboto Slab Light"/>
              <a:ea typeface="Roboto Slab Light"/>
              <a:cs typeface="Roboto Slab Light"/>
              <a:sym typeface="Roboto Slab Light"/>
            </a:endParaRPr>
          </a:p>
        </p:txBody>
      </p:sp>
      <p:sp>
        <p:nvSpPr>
          <p:cNvPr id="630" name="Shape 630"/>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Trust &amp; Guarantee</a:t>
            </a:r>
            <a:endParaRPr b="1" sz="2400">
              <a:latin typeface="Roboto"/>
              <a:ea typeface="Roboto"/>
              <a:cs typeface="Roboto"/>
              <a:sym typeface="Roboto"/>
            </a:endParaRPr>
          </a:p>
        </p:txBody>
      </p:sp>
      <p:grpSp>
        <p:nvGrpSpPr>
          <p:cNvPr id="631" name="Shape 631"/>
          <p:cNvGrpSpPr/>
          <p:nvPr/>
        </p:nvGrpSpPr>
        <p:grpSpPr>
          <a:xfrm>
            <a:off x="4856739" y="1062613"/>
            <a:ext cx="3632205" cy="3629007"/>
            <a:chOff x="4250314" y="812551"/>
            <a:chExt cx="3632205" cy="3629007"/>
          </a:xfrm>
        </p:grpSpPr>
        <p:sp>
          <p:nvSpPr>
            <p:cNvPr id="632" name="Shape 632"/>
            <p:cNvSpPr/>
            <p:nvPr/>
          </p:nvSpPr>
          <p:spPr>
            <a:xfrm>
              <a:off x="6758719" y="812551"/>
              <a:ext cx="1123800" cy="2762100"/>
            </a:xfrm>
            <a:custGeom>
              <a:pathLst>
                <a:path extrusionOk="0" h="120000" w="120000">
                  <a:moveTo>
                    <a:pt x="11558" y="0"/>
                  </a:moveTo>
                  <a:lnTo>
                    <a:pt x="111728" y="0"/>
                  </a:lnTo>
                  <a:lnTo>
                    <a:pt x="112861" y="92"/>
                  </a:lnTo>
                  <a:lnTo>
                    <a:pt x="114220" y="230"/>
                  </a:lnTo>
                  <a:lnTo>
                    <a:pt x="115354" y="507"/>
                  </a:lnTo>
                  <a:lnTo>
                    <a:pt x="116713" y="875"/>
                  </a:lnTo>
                  <a:lnTo>
                    <a:pt x="117733" y="1336"/>
                  </a:lnTo>
                  <a:lnTo>
                    <a:pt x="118753" y="1936"/>
                  </a:lnTo>
                  <a:lnTo>
                    <a:pt x="119546" y="2673"/>
                  </a:lnTo>
                  <a:lnTo>
                    <a:pt x="120000" y="3595"/>
                  </a:lnTo>
                  <a:lnTo>
                    <a:pt x="120000" y="98424"/>
                  </a:lnTo>
                  <a:lnTo>
                    <a:pt x="120000" y="98424"/>
                  </a:lnTo>
                  <a:lnTo>
                    <a:pt x="120000" y="102205"/>
                  </a:lnTo>
                  <a:lnTo>
                    <a:pt x="120000" y="102251"/>
                  </a:lnTo>
                  <a:lnTo>
                    <a:pt x="120000" y="103173"/>
                  </a:lnTo>
                  <a:lnTo>
                    <a:pt x="119886" y="103634"/>
                  </a:lnTo>
                  <a:lnTo>
                    <a:pt x="119546" y="104095"/>
                  </a:lnTo>
                  <a:lnTo>
                    <a:pt x="119206" y="104602"/>
                  </a:lnTo>
                  <a:lnTo>
                    <a:pt x="118413" y="105109"/>
                  </a:lnTo>
                  <a:lnTo>
                    <a:pt x="117620" y="105524"/>
                  </a:lnTo>
                  <a:lnTo>
                    <a:pt x="116487" y="105985"/>
                  </a:lnTo>
                  <a:lnTo>
                    <a:pt x="115014" y="106354"/>
                  </a:lnTo>
                  <a:lnTo>
                    <a:pt x="113087" y="106630"/>
                  </a:lnTo>
                  <a:lnTo>
                    <a:pt x="111048" y="106815"/>
                  </a:lnTo>
                  <a:lnTo>
                    <a:pt x="108441" y="106861"/>
                  </a:lnTo>
                  <a:lnTo>
                    <a:pt x="106062" y="106907"/>
                  </a:lnTo>
                  <a:lnTo>
                    <a:pt x="63116" y="106999"/>
                  </a:lnTo>
                  <a:lnTo>
                    <a:pt x="68328" y="108659"/>
                  </a:lnTo>
                  <a:lnTo>
                    <a:pt x="69235" y="109028"/>
                  </a:lnTo>
                  <a:lnTo>
                    <a:pt x="70141" y="109396"/>
                  </a:lnTo>
                  <a:lnTo>
                    <a:pt x="71841" y="110272"/>
                  </a:lnTo>
                  <a:lnTo>
                    <a:pt x="73087" y="111333"/>
                  </a:lnTo>
                  <a:lnTo>
                    <a:pt x="73881" y="112439"/>
                  </a:lnTo>
                  <a:lnTo>
                    <a:pt x="74107" y="113592"/>
                  </a:lnTo>
                  <a:lnTo>
                    <a:pt x="74107" y="113638"/>
                  </a:lnTo>
                  <a:lnTo>
                    <a:pt x="73881" y="114882"/>
                  </a:lnTo>
                  <a:lnTo>
                    <a:pt x="72974" y="116035"/>
                  </a:lnTo>
                  <a:lnTo>
                    <a:pt x="71501" y="117141"/>
                  </a:lnTo>
                  <a:lnTo>
                    <a:pt x="69575" y="118109"/>
                  </a:lnTo>
                  <a:lnTo>
                    <a:pt x="67195" y="118893"/>
                  </a:lnTo>
                  <a:lnTo>
                    <a:pt x="64475" y="119492"/>
                  </a:lnTo>
                  <a:lnTo>
                    <a:pt x="61643" y="119861"/>
                  </a:lnTo>
                  <a:lnTo>
                    <a:pt x="58470" y="120000"/>
                  </a:lnTo>
                  <a:lnTo>
                    <a:pt x="55410" y="119861"/>
                  </a:lnTo>
                  <a:lnTo>
                    <a:pt x="52464" y="119538"/>
                  </a:lnTo>
                  <a:lnTo>
                    <a:pt x="49858" y="118893"/>
                  </a:lnTo>
                  <a:lnTo>
                    <a:pt x="47365" y="118155"/>
                  </a:lnTo>
                  <a:lnTo>
                    <a:pt x="45439" y="117141"/>
                  </a:lnTo>
                  <a:lnTo>
                    <a:pt x="43966" y="116081"/>
                  </a:lnTo>
                  <a:lnTo>
                    <a:pt x="43172" y="114882"/>
                  </a:lnTo>
                  <a:lnTo>
                    <a:pt x="42719" y="113638"/>
                  </a:lnTo>
                  <a:lnTo>
                    <a:pt x="42719" y="113638"/>
                  </a:lnTo>
                  <a:lnTo>
                    <a:pt x="43172" y="112439"/>
                  </a:lnTo>
                  <a:lnTo>
                    <a:pt x="43852" y="111333"/>
                  </a:lnTo>
                  <a:lnTo>
                    <a:pt x="45099" y="110272"/>
                  </a:lnTo>
                  <a:lnTo>
                    <a:pt x="46798" y="109396"/>
                  </a:lnTo>
                  <a:lnTo>
                    <a:pt x="47592" y="109028"/>
                  </a:lnTo>
                  <a:lnTo>
                    <a:pt x="48498" y="108705"/>
                  </a:lnTo>
                  <a:lnTo>
                    <a:pt x="53711" y="106999"/>
                  </a:lnTo>
                  <a:lnTo>
                    <a:pt x="8951" y="106999"/>
                  </a:lnTo>
                  <a:lnTo>
                    <a:pt x="7705" y="106907"/>
                  </a:lnTo>
                  <a:lnTo>
                    <a:pt x="6458" y="106769"/>
                  </a:lnTo>
                  <a:lnTo>
                    <a:pt x="5212" y="106538"/>
                  </a:lnTo>
                  <a:lnTo>
                    <a:pt x="3852" y="106215"/>
                  </a:lnTo>
                  <a:lnTo>
                    <a:pt x="2719" y="105800"/>
                  </a:lnTo>
                  <a:lnTo>
                    <a:pt x="1586" y="105155"/>
                  </a:lnTo>
                  <a:lnTo>
                    <a:pt x="793" y="104417"/>
                  </a:lnTo>
                  <a:lnTo>
                    <a:pt x="226" y="103495"/>
                  </a:lnTo>
                  <a:lnTo>
                    <a:pt x="0" y="102389"/>
                  </a:lnTo>
                  <a:lnTo>
                    <a:pt x="0" y="38724"/>
                  </a:lnTo>
                  <a:lnTo>
                    <a:pt x="113" y="31717"/>
                  </a:lnTo>
                  <a:lnTo>
                    <a:pt x="2719" y="32316"/>
                  </a:lnTo>
                  <a:lnTo>
                    <a:pt x="5552" y="32823"/>
                  </a:lnTo>
                  <a:lnTo>
                    <a:pt x="8611" y="33100"/>
                  </a:lnTo>
                  <a:lnTo>
                    <a:pt x="11671" y="33192"/>
                  </a:lnTo>
                  <a:lnTo>
                    <a:pt x="11671" y="33192"/>
                  </a:lnTo>
                  <a:lnTo>
                    <a:pt x="14957" y="33100"/>
                  </a:lnTo>
                  <a:lnTo>
                    <a:pt x="18016" y="32823"/>
                  </a:lnTo>
                  <a:lnTo>
                    <a:pt x="20963" y="32316"/>
                  </a:lnTo>
                  <a:lnTo>
                    <a:pt x="23682" y="31625"/>
                  </a:lnTo>
                  <a:lnTo>
                    <a:pt x="26175" y="30795"/>
                  </a:lnTo>
                  <a:lnTo>
                    <a:pt x="28215" y="29781"/>
                  </a:lnTo>
                  <a:lnTo>
                    <a:pt x="29915" y="28674"/>
                  </a:lnTo>
                  <a:lnTo>
                    <a:pt x="31048" y="27475"/>
                  </a:lnTo>
                  <a:lnTo>
                    <a:pt x="31954" y="26231"/>
                  </a:lnTo>
                  <a:lnTo>
                    <a:pt x="32181" y="24894"/>
                  </a:lnTo>
                  <a:lnTo>
                    <a:pt x="31954" y="23603"/>
                  </a:lnTo>
                  <a:lnTo>
                    <a:pt x="31161" y="22312"/>
                  </a:lnTo>
                  <a:lnTo>
                    <a:pt x="30028" y="21114"/>
                  </a:lnTo>
                  <a:lnTo>
                    <a:pt x="28215" y="20007"/>
                  </a:lnTo>
                  <a:lnTo>
                    <a:pt x="26288" y="18993"/>
                  </a:lnTo>
                  <a:lnTo>
                    <a:pt x="23796" y="18117"/>
                  </a:lnTo>
                  <a:lnTo>
                    <a:pt x="21076" y="17472"/>
                  </a:lnTo>
                  <a:lnTo>
                    <a:pt x="18130" y="16965"/>
                  </a:lnTo>
                  <a:lnTo>
                    <a:pt x="15070" y="16642"/>
                  </a:lnTo>
                  <a:lnTo>
                    <a:pt x="11784" y="16550"/>
                  </a:lnTo>
                  <a:lnTo>
                    <a:pt x="11784" y="16550"/>
                  </a:lnTo>
                  <a:lnTo>
                    <a:pt x="8725" y="16642"/>
                  </a:lnTo>
                  <a:lnTo>
                    <a:pt x="5665" y="16918"/>
                  </a:lnTo>
                  <a:lnTo>
                    <a:pt x="2832" y="17379"/>
                  </a:lnTo>
                  <a:lnTo>
                    <a:pt x="226" y="18025"/>
                  </a:lnTo>
                  <a:lnTo>
                    <a:pt x="226" y="3503"/>
                  </a:lnTo>
                  <a:lnTo>
                    <a:pt x="453" y="3042"/>
                  </a:lnTo>
                  <a:lnTo>
                    <a:pt x="793" y="2535"/>
                  </a:lnTo>
                  <a:lnTo>
                    <a:pt x="1359" y="2028"/>
                  </a:lnTo>
                  <a:lnTo>
                    <a:pt x="2266" y="1475"/>
                  </a:lnTo>
                  <a:lnTo>
                    <a:pt x="3399" y="1014"/>
                  </a:lnTo>
                  <a:lnTo>
                    <a:pt x="4759" y="645"/>
                  </a:lnTo>
                  <a:lnTo>
                    <a:pt x="6572" y="276"/>
                  </a:lnTo>
                  <a:lnTo>
                    <a:pt x="8838" y="92"/>
                  </a:lnTo>
                  <a:lnTo>
                    <a:pt x="11558" y="0"/>
                  </a:lnTo>
                  <a:close/>
                </a:path>
              </a:pathLst>
            </a:custGeom>
            <a:solidFill>
              <a:srgbClr val="01A59E">
                <a:alpha val="32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33" name="Shape 633"/>
            <p:cNvSpPr/>
            <p:nvPr/>
          </p:nvSpPr>
          <p:spPr>
            <a:xfrm>
              <a:off x="4250314" y="1679458"/>
              <a:ext cx="1122600" cy="2762100"/>
            </a:xfrm>
            <a:custGeom>
              <a:pathLst>
                <a:path extrusionOk="0" h="120000" w="120000">
                  <a:moveTo>
                    <a:pt x="61474" y="0"/>
                  </a:moveTo>
                  <a:lnTo>
                    <a:pt x="64536" y="92"/>
                  </a:lnTo>
                  <a:lnTo>
                    <a:pt x="67485" y="461"/>
                  </a:lnTo>
                  <a:lnTo>
                    <a:pt x="70207" y="1060"/>
                  </a:lnTo>
                  <a:lnTo>
                    <a:pt x="72589" y="1844"/>
                  </a:lnTo>
                  <a:lnTo>
                    <a:pt x="74631" y="2812"/>
                  </a:lnTo>
                  <a:lnTo>
                    <a:pt x="75992" y="3918"/>
                  </a:lnTo>
                  <a:lnTo>
                    <a:pt x="76899" y="5117"/>
                  </a:lnTo>
                  <a:lnTo>
                    <a:pt x="77126" y="6361"/>
                  </a:lnTo>
                  <a:lnTo>
                    <a:pt x="77126" y="6361"/>
                  </a:lnTo>
                  <a:lnTo>
                    <a:pt x="76899" y="7514"/>
                  </a:lnTo>
                  <a:lnTo>
                    <a:pt x="76105" y="8666"/>
                  </a:lnTo>
                  <a:lnTo>
                    <a:pt x="74971" y="9681"/>
                  </a:lnTo>
                  <a:lnTo>
                    <a:pt x="73156" y="10649"/>
                  </a:lnTo>
                  <a:lnTo>
                    <a:pt x="72362" y="10971"/>
                  </a:lnTo>
                  <a:lnTo>
                    <a:pt x="71455" y="11294"/>
                  </a:lnTo>
                  <a:lnTo>
                    <a:pt x="66238" y="13046"/>
                  </a:lnTo>
                  <a:lnTo>
                    <a:pt x="111153" y="12954"/>
                  </a:lnTo>
                  <a:lnTo>
                    <a:pt x="112287" y="13092"/>
                  </a:lnTo>
                  <a:lnTo>
                    <a:pt x="113648" y="13230"/>
                  </a:lnTo>
                  <a:lnTo>
                    <a:pt x="114896" y="13461"/>
                  </a:lnTo>
                  <a:lnTo>
                    <a:pt x="116257" y="13784"/>
                  </a:lnTo>
                  <a:lnTo>
                    <a:pt x="117391" y="14245"/>
                  </a:lnTo>
                  <a:lnTo>
                    <a:pt x="118525" y="14798"/>
                  </a:lnTo>
                  <a:lnTo>
                    <a:pt x="119319" y="15582"/>
                  </a:lnTo>
                  <a:lnTo>
                    <a:pt x="119886" y="16457"/>
                  </a:lnTo>
                  <a:lnTo>
                    <a:pt x="120000" y="17564"/>
                  </a:lnTo>
                  <a:lnTo>
                    <a:pt x="120000" y="81321"/>
                  </a:lnTo>
                  <a:lnTo>
                    <a:pt x="120000" y="88236"/>
                  </a:lnTo>
                  <a:lnTo>
                    <a:pt x="117391" y="87637"/>
                  </a:lnTo>
                  <a:lnTo>
                    <a:pt x="114555" y="87130"/>
                  </a:lnTo>
                  <a:lnTo>
                    <a:pt x="111493" y="86853"/>
                  </a:lnTo>
                  <a:lnTo>
                    <a:pt x="108431" y="86761"/>
                  </a:lnTo>
                  <a:lnTo>
                    <a:pt x="108431" y="86761"/>
                  </a:lnTo>
                  <a:lnTo>
                    <a:pt x="105141" y="86853"/>
                  </a:lnTo>
                  <a:lnTo>
                    <a:pt x="102079" y="87176"/>
                  </a:lnTo>
                  <a:lnTo>
                    <a:pt x="99130" y="87683"/>
                  </a:lnTo>
                  <a:lnTo>
                    <a:pt x="96408" y="88328"/>
                  </a:lnTo>
                  <a:lnTo>
                    <a:pt x="93913" y="89204"/>
                  </a:lnTo>
                  <a:lnTo>
                    <a:pt x="91758" y="90218"/>
                  </a:lnTo>
                  <a:lnTo>
                    <a:pt x="90170" y="91325"/>
                  </a:lnTo>
                  <a:lnTo>
                    <a:pt x="88809" y="92524"/>
                  </a:lnTo>
                  <a:lnTo>
                    <a:pt x="88128" y="93768"/>
                  </a:lnTo>
                  <a:lnTo>
                    <a:pt x="87901" y="95059"/>
                  </a:lnTo>
                  <a:lnTo>
                    <a:pt x="88128" y="96396"/>
                  </a:lnTo>
                  <a:lnTo>
                    <a:pt x="88809" y="97641"/>
                  </a:lnTo>
                  <a:lnTo>
                    <a:pt x="90056" y="98839"/>
                  </a:lnTo>
                  <a:lnTo>
                    <a:pt x="91644" y="99946"/>
                  </a:lnTo>
                  <a:lnTo>
                    <a:pt x="93799" y="100960"/>
                  </a:lnTo>
                  <a:lnTo>
                    <a:pt x="96294" y="101836"/>
                  </a:lnTo>
                  <a:lnTo>
                    <a:pt x="99017" y="102481"/>
                  </a:lnTo>
                  <a:lnTo>
                    <a:pt x="101965" y="103034"/>
                  </a:lnTo>
                  <a:lnTo>
                    <a:pt x="105028" y="103311"/>
                  </a:lnTo>
                  <a:lnTo>
                    <a:pt x="108204" y="103403"/>
                  </a:lnTo>
                  <a:lnTo>
                    <a:pt x="108317" y="103403"/>
                  </a:lnTo>
                  <a:lnTo>
                    <a:pt x="111379" y="103311"/>
                  </a:lnTo>
                  <a:lnTo>
                    <a:pt x="114328" y="103081"/>
                  </a:lnTo>
                  <a:lnTo>
                    <a:pt x="117277" y="102573"/>
                  </a:lnTo>
                  <a:lnTo>
                    <a:pt x="119886" y="101974"/>
                  </a:lnTo>
                  <a:lnTo>
                    <a:pt x="119773" y="116450"/>
                  </a:lnTo>
                  <a:lnTo>
                    <a:pt x="119546" y="116911"/>
                  </a:lnTo>
                  <a:lnTo>
                    <a:pt x="119206" y="117464"/>
                  </a:lnTo>
                  <a:lnTo>
                    <a:pt x="118638" y="117971"/>
                  </a:lnTo>
                  <a:lnTo>
                    <a:pt x="117731" y="118478"/>
                  </a:lnTo>
                  <a:lnTo>
                    <a:pt x="116710" y="118939"/>
                  </a:lnTo>
                  <a:lnTo>
                    <a:pt x="115236" y="119354"/>
                  </a:lnTo>
                  <a:lnTo>
                    <a:pt x="113421" y="119677"/>
                  </a:lnTo>
                  <a:lnTo>
                    <a:pt x="111266" y="119907"/>
                  </a:lnTo>
                  <a:lnTo>
                    <a:pt x="108544" y="120000"/>
                  </a:lnTo>
                  <a:lnTo>
                    <a:pt x="8279" y="120000"/>
                  </a:lnTo>
                  <a:lnTo>
                    <a:pt x="7032" y="119907"/>
                  </a:lnTo>
                  <a:lnTo>
                    <a:pt x="5784" y="119723"/>
                  </a:lnTo>
                  <a:lnTo>
                    <a:pt x="4536" y="119446"/>
                  </a:lnTo>
                  <a:lnTo>
                    <a:pt x="3289" y="119124"/>
                  </a:lnTo>
                  <a:lnTo>
                    <a:pt x="2155" y="118663"/>
                  </a:lnTo>
                  <a:lnTo>
                    <a:pt x="1134" y="118017"/>
                  </a:lnTo>
                  <a:lnTo>
                    <a:pt x="453" y="117280"/>
                  </a:lnTo>
                  <a:lnTo>
                    <a:pt x="0" y="116358"/>
                  </a:lnTo>
                  <a:lnTo>
                    <a:pt x="0" y="21575"/>
                  </a:lnTo>
                  <a:lnTo>
                    <a:pt x="0" y="21575"/>
                  </a:lnTo>
                  <a:lnTo>
                    <a:pt x="0" y="17748"/>
                  </a:lnTo>
                  <a:lnTo>
                    <a:pt x="0" y="17748"/>
                  </a:lnTo>
                  <a:lnTo>
                    <a:pt x="0" y="16780"/>
                  </a:lnTo>
                  <a:lnTo>
                    <a:pt x="113" y="16319"/>
                  </a:lnTo>
                  <a:lnTo>
                    <a:pt x="340" y="15858"/>
                  </a:lnTo>
                  <a:lnTo>
                    <a:pt x="793" y="15351"/>
                  </a:lnTo>
                  <a:lnTo>
                    <a:pt x="1361" y="14890"/>
                  </a:lnTo>
                  <a:lnTo>
                    <a:pt x="2381" y="14429"/>
                  </a:lnTo>
                  <a:lnTo>
                    <a:pt x="3516" y="13968"/>
                  </a:lnTo>
                  <a:lnTo>
                    <a:pt x="4990" y="13645"/>
                  </a:lnTo>
                  <a:lnTo>
                    <a:pt x="6691" y="13369"/>
                  </a:lnTo>
                  <a:lnTo>
                    <a:pt x="8960" y="13184"/>
                  </a:lnTo>
                  <a:lnTo>
                    <a:pt x="11455" y="13092"/>
                  </a:lnTo>
                  <a:lnTo>
                    <a:pt x="13950" y="13092"/>
                  </a:lnTo>
                  <a:lnTo>
                    <a:pt x="56824" y="13046"/>
                  </a:lnTo>
                  <a:lnTo>
                    <a:pt x="51720" y="11294"/>
                  </a:lnTo>
                  <a:lnTo>
                    <a:pt x="50699" y="10971"/>
                  </a:lnTo>
                  <a:lnTo>
                    <a:pt x="49905" y="10649"/>
                  </a:lnTo>
                  <a:lnTo>
                    <a:pt x="48090" y="9681"/>
                  </a:lnTo>
                  <a:lnTo>
                    <a:pt x="46843" y="8666"/>
                  </a:lnTo>
                  <a:lnTo>
                    <a:pt x="46162" y="7560"/>
                  </a:lnTo>
                  <a:lnTo>
                    <a:pt x="45935" y="6361"/>
                  </a:lnTo>
                  <a:lnTo>
                    <a:pt x="45935" y="6361"/>
                  </a:lnTo>
                  <a:lnTo>
                    <a:pt x="46162" y="5117"/>
                  </a:lnTo>
                  <a:lnTo>
                    <a:pt x="47069" y="3918"/>
                  </a:lnTo>
                  <a:lnTo>
                    <a:pt x="48544" y="2812"/>
                  </a:lnTo>
                  <a:lnTo>
                    <a:pt x="50359" y="1844"/>
                  </a:lnTo>
                  <a:lnTo>
                    <a:pt x="52854" y="1060"/>
                  </a:lnTo>
                  <a:lnTo>
                    <a:pt x="55463" y="461"/>
                  </a:lnTo>
                  <a:lnTo>
                    <a:pt x="58412" y="138"/>
                  </a:lnTo>
                  <a:lnTo>
                    <a:pt x="61474" y="0"/>
                  </a:lnTo>
                  <a:close/>
                </a:path>
              </a:pathLst>
            </a:custGeom>
            <a:solidFill>
              <a:srgbClr val="6D9E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634" name="Shape 634"/>
          <p:cNvSpPr/>
          <p:nvPr/>
        </p:nvSpPr>
        <p:spPr>
          <a:xfrm>
            <a:off x="5724706" y="3573140"/>
            <a:ext cx="2763000" cy="1123800"/>
          </a:xfrm>
          <a:custGeom>
            <a:pathLst>
              <a:path extrusionOk="0" h="120000" w="120000">
                <a:moveTo>
                  <a:pt x="17649" y="0"/>
                </a:moveTo>
                <a:lnTo>
                  <a:pt x="81290" y="0"/>
                </a:lnTo>
                <a:lnTo>
                  <a:pt x="88248" y="113"/>
                </a:lnTo>
                <a:lnTo>
                  <a:pt x="87649" y="2719"/>
                </a:lnTo>
                <a:lnTo>
                  <a:pt x="87188" y="5552"/>
                </a:lnTo>
                <a:lnTo>
                  <a:pt x="86912" y="8498"/>
                </a:lnTo>
                <a:lnTo>
                  <a:pt x="86820" y="11671"/>
                </a:lnTo>
                <a:lnTo>
                  <a:pt x="86820" y="11671"/>
                </a:lnTo>
                <a:lnTo>
                  <a:pt x="86912" y="14844"/>
                </a:lnTo>
                <a:lnTo>
                  <a:pt x="87188" y="18016"/>
                </a:lnTo>
                <a:lnTo>
                  <a:pt x="87695" y="20963"/>
                </a:lnTo>
                <a:lnTo>
                  <a:pt x="88341" y="23682"/>
                </a:lnTo>
                <a:lnTo>
                  <a:pt x="89216" y="26175"/>
                </a:lnTo>
                <a:lnTo>
                  <a:pt x="90230" y="28328"/>
                </a:lnTo>
                <a:lnTo>
                  <a:pt x="91336" y="29915"/>
                </a:lnTo>
                <a:lnTo>
                  <a:pt x="92534" y="31161"/>
                </a:lnTo>
                <a:lnTo>
                  <a:pt x="93778" y="31954"/>
                </a:lnTo>
                <a:lnTo>
                  <a:pt x="95115" y="32181"/>
                </a:lnTo>
                <a:lnTo>
                  <a:pt x="96405" y="31954"/>
                </a:lnTo>
                <a:lnTo>
                  <a:pt x="97649" y="31274"/>
                </a:lnTo>
                <a:lnTo>
                  <a:pt x="98847" y="29915"/>
                </a:lnTo>
                <a:lnTo>
                  <a:pt x="99953" y="28328"/>
                </a:lnTo>
                <a:lnTo>
                  <a:pt x="100967" y="26288"/>
                </a:lnTo>
                <a:lnTo>
                  <a:pt x="101797" y="23796"/>
                </a:lnTo>
                <a:lnTo>
                  <a:pt x="102534" y="21076"/>
                </a:lnTo>
                <a:lnTo>
                  <a:pt x="103041" y="18130"/>
                </a:lnTo>
                <a:lnTo>
                  <a:pt x="103317" y="15070"/>
                </a:lnTo>
                <a:lnTo>
                  <a:pt x="103456" y="11784"/>
                </a:lnTo>
                <a:lnTo>
                  <a:pt x="103456" y="11784"/>
                </a:lnTo>
                <a:lnTo>
                  <a:pt x="103364" y="8725"/>
                </a:lnTo>
                <a:lnTo>
                  <a:pt x="103087" y="5665"/>
                </a:lnTo>
                <a:lnTo>
                  <a:pt x="102580" y="2832"/>
                </a:lnTo>
                <a:lnTo>
                  <a:pt x="101981" y="113"/>
                </a:lnTo>
                <a:lnTo>
                  <a:pt x="116451" y="226"/>
                </a:lnTo>
                <a:lnTo>
                  <a:pt x="116912" y="453"/>
                </a:lnTo>
                <a:lnTo>
                  <a:pt x="117465" y="906"/>
                </a:lnTo>
                <a:lnTo>
                  <a:pt x="117972" y="1473"/>
                </a:lnTo>
                <a:lnTo>
                  <a:pt x="118525" y="2266"/>
                </a:lnTo>
                <a:lnTo>
                  <a:pt x="118940" y="3399"/>
                </a:lnTo>
                <a:lnTo>
                  <a:pt x="119354" y="4872"/>
                </a:lnTo>
                <a:lnTo>
                  <a:pt x="119723" y="6685"/>
                </a:lnTo>
                <a:lnTo>
                  <a:pt x="119907" y="8838"/>
                </a:lnTo>
                <a:lnTo>
                  <a:pt x="120000" y="11444"/>
                </a:lnTo>
                <a:lnTo>
                  <a:pt x="120000" y="111728"/>
                </a:lnTo>
                <a:lnTo>
                  <a:pt x="119907" y="112974"/>
                </a:lnTo>
                <a:lnTo>
                  <a:pt x="119769" y="114107"/>
                </a:lnTo>
                <a:lnTo>
                  <a:pt x="119447" y="115354"/>
                </a:lnTo>
                <a:lnTo>
                  <a:pt x="119124" y="116713"/>
                </a:lnTo>
                <a:lnTo>
                  <a:pt x="118663" y="117733"/>
                </a:lnTo>
                <a:lnTo>
                  <a:pt x="118018" y="118753"/>
                </a:lnTo>
                <a:lnTo>
                  <a:pt x="117327" y="119546"/>
                </a:lnTo>
                <a:lnTo>
                  <a:pt x="116359" y="120000"/>
                </a:lnTo>
                <a:lnTo>
                  <a:pt x="21566" y="120000"/>
                </a:lnTo>
                <a:lnTo>
                  <a:pt x="21566" y="120000"/>
                </a:lnTo>
                <a:lnTo>
                  <a:pt x="17788" y="120000"/>
                </a:lnTo>
                <a:lnTo>
                  <a:pt x="17788" y="120000"/>
                </a:lnTo>
                <a:lnTo>
                  <a:pt x="16820" y="120000"/>
                </a:lnTo>
                <a:lnTo>
                  <a:pt x="16359" y="119886"/>
                </a:lnTo>
                <a:lnTo>
                  <a:pt x="15898" y="119546"/>
                </a:lnTo>
                <a:lnTo>
                  <a:pt x="15391" y="119206"/>
                </a:lnTo>
                <a:lnTo>
                  <a:pt x="14884" y="118413"/>
                </a:lnTo>
                <a:lnTo>
                  <a:pt x="14423" y="117620"/>
                </a:lnTo>
                <a:lnTo>
                  <a:pt x="14009" y="116487"/>
                </a:lnTo>
                <a:lnTo>
                  <a:pt x="13640" y="115014"/>
                </a:lnTo>
                <a:lnTo>
                  <a:pt x="13364" y="113201"/>
                </a:lnTo>
                <a:lnTo>
                  <a:pt x="13179" y="111048"/>
                </a:lnTo>
                <a:lnTo>
                  <a:pt x="13133" y="108441"/>
                </a:lnTo>
                <a:lnTo>
                  <a:pt x="13087" y="106062"/>
                </a:lnTo>
                <a:lnTo>
                  <a:pt x="13041" y="63229"/>
                </a:lnTo>
                <a:lnTo>
                  <a:pt x="11290" y="68328"/>
                </a:lnTo>
                <a:lnTo>
                  <a:pt x="10967" y="69348"/>
                </a:lnTo>
                <a:lnTo>
                  <a:pt x="10645" y="70141"/>
                </a:lnTo>
                <a:lnTo>
                  <a:pt x="9723" y="71841"/>
                </a:lnTo>
                <a:lnTo>
                  <a:pt x="8663" y="73087"/>
                </a:lnTo>
                <a:lnTo>
                  <a:pt x="7557" y="73881"/>
                </a:lnTo>
                <a:lnTo>
                  <a:pt x="6359" y="74107"/>
                </a:lnTo>
                <a:lnTo>
                  <a:pt x="6359" y="74107"/>
                </a:lnTo>
                <a:lnTo>
                  <a:pt x="5115" y="73767"/>
                </a:lnTo>
                <a:lnTo>
                  <a:pt x="3917" y="72974"/>
                </a:lnTo>
                <a:lnTo>
                  <a:pt x="2857" y="71614"/>
                </a:lnTo>
                <a:lnTo>
                  <a:pt x="1843" y="69575"/>
                </a:lnTo>
                <a:lnTo>
                  <a:pt x="1105" y="67195"/>
                </a:lnTo>
                <a:lnTo>
                  <a:pt x="460" y="64475"/>
                </a:lnTo>
                <a:lnTo>
                  <a:pt x="138" y="61529"/>
                </a:lnTo>
                <a:lnTo>
                  <a:pt x="0" y="58470"/>
                </a:lnTo>
                <a:lnTo>
                  <a:pt x="138" y="55410"/>
                </a:lnTo>
                <a:lnTo>
                  <a:pt x="460" y="52464"/>
                </a:lnTo>
                <a:lnTo>
                  <a:pt x="1059" y="49858"/>
                </a:lnTo>
                <a:lnTo>
                  <a:pt x="1843" y="47365"/>
                </a:lnTo>
                <a:lnTo>
                  <a:pt x="2811" y="45552"/>
                </a:lnTo>
                <a:lnTo>
                  <a:pt x="3917" y="43966"/>
                </a:lnTo>
                <a:lnTo>
                  <a:pt x="5115" y="43172"/>
                </a:lnTo>
                <a:lnTo>
                  <a:pt x="6359" y="42832"/>
                </a:lnTo>
                <a:lnTo>
                  <a:pt x="6359" y="42832"/>
                </a:lnTo>
                <a:lnTo>
                  <a:pt x="7557" y="43059"/>
                </a:lnTo>
                <a:lnTo>
                  <a:pt x="8663" y="43852"/>
                </a:lnTo>
                <a:lnTo>
                  <a:pt x="9723" y="45212"/>
                </a:lnTo>
                <a:lnTo>
                  <a:pt x="10645" y="46798"/>
                </a:lnTo>
                <a:lnTo>
                  <a:pt x="10967" y="47592"/>
                </a:lnTo>
                <a:lnTo>
                  <a:pt x="11290" y="48611"/>
                </a:lnTo>
                <a:lnTo>
                  <a:pt x="13041" y="53824"/>
                </a:lnTo>
                <a:lnTo>
                  <a:pt x="12995" y="8951"/>
                </a:lnTo>
                <a:lnTo>
                  <a:pt x="13087" y="7818"/>
                </a:lnTo>
                <a:lnTo>
                  <a:pt x="13225" y="6458"/>
                </a:lnTo>
                <a:lnTo>
                  <a:pt x="13456" y="5212"/>
                </a:lnTo>
                <a:lnTo>
                  <a:pt x="13778" y="3966"/>
                </a:lnTo>
                <a:lnTo>
                  <a:pt x="14239" y="2719"/>
                </a:lnTo>
                <a:lnTo>
                  <a:pt x="14838" y="1699"/>
                </a:lnTo>
                <a:lnTo>
                  <a:pt x="15576" y="906"/>
                </a:lnTo>
                <a:lnTo>
                  <a:pt x="16497" y="226"/>
                </a:lnTo>
                <a:lnTo>
                  <a:pt x="17649" y="0"/>
                </a:lnTo>
                <a:close/>
              </a:path>
            </a:pathLst>
          </a:custGeom>
          <a:solidFill>
            <a:srgbClr val="0B5394">
              <a:alpha val="346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Roboto Slab Light"/>
              <a:ea typeface="Roboto Slab Light"/>
              <a:cs typeface="Roboto Slab Light"/>
              <a:sym typeface="Roboto Slab Light"/>
            </a:endParaRPr>
          </a:p>
        </p:txBody>
      </p:sp>
      <p:grpSp>
        <p:nvGrpSpPr>
          <p:cNvPr id="635" name="Shape 635"/>
          <p:cNvGrpSpPr/>
          <p:nvPr/>
        </p:nvGrpSpPr>
        <p:grpSpPr>
          <a:xfrm>
            <a:off x="4931650" y="2637475"/>
            <a:ext cx="957600" cy="1343400"/>
            <a:chOff x="4936925" y="2335850"/>
            <a:chExt cx="957600" cy="1343400"/>
          </a:xfrm>
        </p:grpSpPr>
        <p:sp>
          <p:nvSpPr>
            <p:cNvPr id="636" name="Shape 636"/>
            <p:cNvSpPr txBox="1"/>
            <p:nvPr/>
          </p:nvSpPr>
          <p:spPr>
            <a:xfrm>
              <a:off x="4936925" y="3214550"/>
              <a:ext cx="9576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Roboto Light"/>
                  <a:ea typeface="Roboto Light"/>
                  <a:cs typeface="Roboto Light"/>
                  <a:sym typeface="Roboto Light"/>
                </a:rPr>
                <a:t>Rover</a:t>
              </a:r>
              <a:br>
                <a:rPr lang="en-GB" sz="1200">
                  <a:solidFill>
                    <a:srgbClr val="FFFFFF"/>
                  </a:solidFill>
                  <a:latin typeface="Roboto"/>
                  <a:ea typeface="Roboto"/>
                  <a:cs typeface="Roboto"/>
                  <a:sym typeface="Roboto"/>
                </a:rPr>
              </a:br>
              <a:r>
                <a:rPr lang="en-GB" sz="1200">
                  <a:solidFill>
                    <a:schemeClr val="lt1"/>
                  </a:solidFill>
                  <a:latin typeface="Roboto Light"/>
                  <a:ea typeface="Roboto Light"/>
                  <a:cs typeface="Roboto Light"/>
                  <a:sym typeface="Roboto Light"/>
                </a:rPr>
                <a:t>Guarantee</a:t>
              </a:r>
              <a:endParaRPr sz="1200">
                <a:solidFill>
                  <a:srgbClr val="FFFFFF"/>
                </a:solidFill>
                <a:latin typeface="Roboto"/>
                <a:ea typeface="Roboto"/>
                <a:cs typeface="Roboto"/>
                <a:sym typeface="Roboto"/>
              </a:endParaRPr>
            </a:p>
          </p:txBody>
        </p:sp>
        <p:pic>
          <p:nvPicPr>
            <p:cNvPr id="637" name="Shape 637"/>
            <p:cNvPicPr preferRelativeResize="0"/>
            <p:nvPr/>
          </p:nvPicPr>
          <p:blipFill>
            <a:blip r:embed="rId3">
              <a:alphaModFix/>
            </a:blip>
            <a:stretch>
              <a:fillRect/>
            </a:stretch>
          </p:blipFill>
          <p:spPr>
            <a:xfrm>
              <a:off x="5083988" y="2335850"/>
              <a:ext cx="663475" cy="663475"/>
            </a:xfrm>
            <a:prstGeom prst="rect">
              <a:avLst/>
            </a:prstGeom>
            <a:noFill/>
            <a:ln>
              <a:noFill/>
            </a:ln>
          </p:spPr>
        </p:pic>
      </p:grpSp>
      <p:grpSp>
        <p:nvGrpSpPr>
          <p:cNvPr id="638" name="Shape 638"/>
          <p:cNvGrpSpPr/>
          <p:nvPr/>
        </p:nvGrpSpPr>
        <p:grpSpPr>
          <a:xfrm>
            <a:off x="6244325" y="3826900"/>
            <a:ext cx="2022700" cy="745999"/>
            <a:chOff x="6244325" y="3826900"/>
            <a:chExt cx="2022700" cy="745999"/>
          </a:xfrm>
        </p:grpSpPr>
        <p:sp>
          <p:nvSpPr>
            <p:cNvPr id="639" name="Shape 639"/>
            <p:cNvSpPr txBox="1"/>
            <p:nvPr/>
          </p:nvSpPr>
          <p:spPr>
            <a:xfrm>
              <a:off x="6934125" y="4013750"/>
              <a:ext cx="1332900" cy="46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chemeClr val="lt1"/>
                  </a:solidFill>
                  <a:latin typeface="Roboto Light"/>
                  <a:ea typeface="Roboto Light"/>
                  <a:cs typeface="Roboto Light"/>
                  <a:sym typeface="Roboto Light"/>
                </a:rPr>
                <a:t>Excellent</a:t>
              </a:r>
              <a:r>
                <a:rPr lang="en-GB" sz="1200">
                  <a:solidFill>
                    <a:srgbClr val="FFFFFF"/>
                  </a:solidFill>
                  <a:latin typeface="Roboto"/>
                  <a:ea typeface="Roboto"/>
                  <a:cs typeface="Roboto"/>
                  <a:sym typeface="Roboto"/>
                </a:rPr>
                <a:t> </a:t>
              </a:r>
              <a:r>
                <a:rPr lang="en-GB" sz="1200">
                  <a:solidFill>
                    <a:schemeClr val="lt1"/>
                  </a:solidFill>
                  <a:latin typeface="Roboto Light"/>
                  <a:ea typeface="Roboto Light"/>
                  <a:cs typeface="Roboto Light"/>
                  <a:sym typeface="Roboto Light"/>
                </a:rPr>
                <a:t>Support</a:t>
              </a:r>
              <a:r>
                <a:rPr lang="en-GB" sz="1200">
                  <a:solidFill>
                    <a:srgbClr val="FFFFFF"/>
                  </a:solidFill>
                  <a:latin typeface="Roboto"/>
                  <a:ea typeface="Roboto"/>
                  <a:cs typeface="Roboto"/>
                  <a:sym typeface="Roboto"/>
                </a:rPr>
                <a:t> </a:t>
              </a:r>
              <a:r>
                <a:rPr lang="en-GB" sz="1200">
                  <a:solidFill>
                    <a:schemeClr val="lt1"/>
                  </a:solidFill>
                  <a:latin typeface="Roboto Light"/>
                  <a:ea typeface="Roboto Light"/>
                  <a:cs typeface="Roboto Light"/>
                  <a:sym typeface="Roboto Light"/>
                </a:rPr>
                <a:t>Team</a:t>
              </a:r>
              <a:endParaRPr sz="1200">
                <a:solidFill>
                  <a:schemeClr val="lt1"/>
                </a:solidFill>
                <a:latin typeface="Roboto Light"/>
                <a:ea typeface="Roboto Light"/>
                <a:cs typeface="Roboto Light"/>
                <a:sym typeface="Roboto Light"/>
              </a:endParaRPr>
            </a:p>
          </p:txBody>
        </p:sp>
        <p:pic>
          <p:nvPicPr>
            <p:cNvPr id="640" name="Shape 640"/>
            <p:cNvPicPr preferRelativeResize="0"/>
            <p:nvPr/>
          </p:nvPicPr>
          <p:blipFill>
            <a:blip r:embed="rId4">
              <a:alphaModFix amt="46000"/>
            </a:blip>
            <a:stretch>
              <a:fillRect/>
            </a:stretch>
          </p:blipFill>
          <p:spPr>
            <a:xfrm>
              <a:off x="6244325" y="3826900"/>
              <a:ext cx="745999" cy="745999"/>
            </a:xfrm>
            <a:prstGeom prst="rect">
              <a:avLst/>
            </a:prstGeom>
            <a:noFill/>
            <a:ln>
              <a:noFill/>
            </a:ln>
          </p:spPr>
        </p:pic>
      </p:grpSp>
      <p:grpSp>
        <p:nvGrpSpPr>
          <p:cNvPr id="641" name="Shape 641"/>
          <p:cNvGrpSpPr/>
          <p:nvPr/>
        </p:nvGrpSpPr>
        <p:grpSpPr>
          <a:xfrm>
            <a:off x="7443800" y="1824425"/>
            <a:ext cx="957600" cy="1473825"/>
            <a:chOff x="7443800" y="1824425"/>
            <a:chExt cx="957600" cy="1473825"/>
          </a:xfrm>
        </p:grpSpPr>
        <p:sp>
          <p:nvSpPr>
            <p:cNvPr id="642" name="Shape 642"/>
            <p:cNvSpPr txBox="1"/>
            <p:nvPr/>
          </p:nvSpPr>
          <p:spPr>
            <a:xfrm>
              <a:off x="7443800" y="1824425"/>
              <a:ext cx="9576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Roboto Light"/>
                  <a:ea typeface="Roboto Light"/>
                  <a:cs typeface="Roboto Light"/>
                  <a:sym typeface="Roboto Light"/>
                </a:rPr>
                <a:t>High Credibility Sitters</a:t>
              </a:r>
              <a:endParaRPr sz="1200">
                <a:solidFill>
                  <a:schemeClr val="lt1"/>
                </a:solidFill>
                <a:latin typeface="Roboto Light"/>
                <a:ea typeface="Roboto Light"/>
                <a:cs typeface="Roboto Light"/>
                <a:sym typeface="Roboto Light"/>
              </a:endParaRPr>
            </a:p>
          </p:txBody>
        </p:sp>
        <p:pic>
          <p:nvPicPr>
            <p:cNvPr id="643" name="Shape 643"/>
            <p:cNvPicPr preferRelativeResize="0"/>
            <p:nvPr/>
          </p:nvPicPr>
          <p:blipFill>
            <a:blip r:embed="rId5">
              <a:alphaModFix amt="52000"/>
            </a:blip>
            <a:stretch>
              <a:fillRect/>
            </a:stretch>
          </p:blipFill>
          <p:spPr>
            <a:xfrm>
              <a:off x="7537100" y="2527250"/>
              <a:ext cx="771000" cy="771000"/>
            </a:xfrm>
            <a:prstGeom prst="rect">
              <a:avLst/>
            </a:prstGeom>
            <a:noFill/>
            <a:ln>
              <a:noFill/>
            </a:ln>
          </p:spPr>
        </p:pic>
      </p:grpSp>
      <p:sp>
        <p:nvSpPr>
          <p:cNvPr id="644" name="Shape 644"/>
          <p:cNvSpPr txBox="1"/>
          <p:nvPr/>
        </p:nvSpPr>
        <p:spPr>
          <a:xfrm>
            <a:off x="187875" y="2551793"/>
            <a:ext cx="4124100" cy="47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6D9EEB"/>
                </a:solidFill>
                <a:latin typeface="Roboto"/>
                <a:ea typeface="Roboto"/>
                <a:cs typeface="Roboto"/>
                <a:sym typeface="Roboto"/>
              </a:rPr>
              <a:t>Rover Guarantee</a:t>
            </a:r>
            <a:br>
              <a:rPr b="1" lang="en-GB" sz="1800">
                <a:solidFill>
                  <a:srgbClr val="0B5394"/>
                </a:solidFill>
                <a:latin typeface="Roboto"/>
                <a:ea typeface="Roboto"/>
                <a:cs typeface="Roboto"/>
                <a:sym typeface="Roboto"/>
              </a:rPr>
            </a:br>
            <a:endParaRPr b="1" sz="2800">
              <a:solidFill>
                <a:srgbClr val="0B5394"/>
              </a:solidFill>
              <a:latin typeface="Roboto"/>
              <a:ea typeface="Roboto"/>
              <a:cs typeface="Roboto"/>
              <a:sym typeface="Roboto"/>
            </a:endParaRPr>
          </a:p>
        </p:txBody>
      </p:sp>
      <p:sp>
        <p:nvSpPr>
          <p:cNvPr id="645" name="Shape 645"/>
          <p:cNvSpPr txBox="1"/>
          <p:nvPr>
            <p:ph idx="1" type="subTitle"/>
          </p:nvPr>
        </p:nvSpPr>
        <p:spPr>
          <a:xfrm>
            <a:off x="2249850" y="718450"/>
            <a:ext cx="4644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How does Rover provide Trust and Safety?</a:t>
            </a:r>
            <a:endParaRPr>
              <a:latin typeface="Roboto"/>
              <a:ea typeface="Roboto"/>
              <a:cs typeface="Roboto"/>
              <a:sym typeface="Roboto"/>
            </a:endParaRPr>
          </a:p>
        </p:txBody>
      </p:sp>
      <p:grpSp>
        <p:nvGrpSpPr>
          <p:cNvPr id="646" name="Shape 646"/>
          <p:cNvGrpSpPr/>
          <p:nvPr/>
        </p:nvGrpSpPr>
        <p:grpSpPr>
          <a:xfrm>
            <a:off x="4856739" y="1056246"/>
            <a:ext cx="3632205" cy="3640694"/>
            <a:chOff x="4250314" y="806184"/>
            <a:chExt cx="3632205" cy="3640694"/>
          </a:xfrm>
        </p:grpSpPr>
        <p:sp>
          <p:nvSpPr>
            <p:cNvPr id="647" name="Shape 647"/>
            <p:cNvSpPr/>
            <p:nvPr/>
          </p:nvSpPr>
          <p:spPr>
            <a:xfrm>
              <a:off x="4250314" y="806184"/>
              <a:ext cx="2762100" cy="1123800"/>
            </a:xfrm>
            <a:custGeom>
              <a:pathLst>
                <a:path extrusionOk="0" h="120000" w="120000">
                  <a:moveTo>
                    <a:pt x="3595" y="0"/>
                  </a:moveTo>
                  <a:lnTo>
                    <a:pt x="98470" y="0"/>
                  </a:lnTo>
                  <a:lnTo>
                    <a:pt x="98470" y="0"/>
                  </a:lnTo>
                  <a:lnTo>
                    <a:pt x="102205" y="0"/>
                  </a:lnTo>
                  <a:lnTo>
                    <a:pt x="102251" y="0"/>
                  </a:lnTo>
                  <a:lnTo>
                    <a:pt x="103219" y="0"/>
                  </a:lnTo>
                  <a:lnTo>
                    <a:pt x="103634" y="113"/>
                  </a:lnTo>
                  <a:lnTo>
                    <a:pt x="104141" y="453"/>
                  </a:lnTo>
                  <a:lnTo>
                    <a:pt x="104602" y="906"/>
                  </a:lnTo>
                  <a:lnTo>
                    <a:pt x="105063" y="1586"/>
                  </a:lnTo>
                  <a:lnTo>
                    <a:pt x="105570" y="2492"/>
                  </a:lnTo>
                  <a:lnTo>
                    <a:pt x="105985" y="3512"/>
                  </a:lnTo>
                  <a:lnTo>
                    <a:pt x="106400" y="5099"/>
                  </a:lnTo>
                  <a:lnTo>
                    <a:pt x="106676" y="6798"/>
                  </a:lnTo>
                  <a:lnTo>
                    <a:pt x="106861" y="8951"/>
                  </a:lnTo>
                  <a:lnTo>
                    <a:pt x="106907" y="11558"/>
                  </a:lnTo>
                  <a:lnTo>
                    <a:pt x="106953" y="14050"/>
                  </a:lnTo>
                  <a:lnTo>
                    <a:pt x="106953" y="56770"/>
                  </a:lnTo>
                  <a:lnTo>
                    <a:pt x="108659" y="51671"/>
                  </a:lnTo>
                  <a:lnTo>
                    <a:pt x="109028" y="50651"/>
                  </a:lnTo>
                  <a:lnTo>
                    <a:pt x="109396" y="49858"/>
                  </a:lnTo>
                  <a:lnTo>
                    <a:pt x="110318" y="48158"/>
                  </a:lnTo>
                  <a:lnTo>
                    <a:pt x="111379" y="46912"/>
                  </a:lnTo>
                  <a:lnTo>
                    <a:pt x="112485" y="46118"/>
                  </a:lnTo>
                  <a:lnTo>
                    <a:pt x="113638" y="45892"/>
                  </a:lnTo>
                  <a:lnTo>
                    <a:pt x="113638" y="45892"/>
                  </a:lnTo>
                  <a:lnTo>
                    <a:pt x="114928" y="46232"/>
                  </a:lnTo>
                  <a:lnTo>
                    <a:pt x="116081" y="47025"/>
                  </a:lnTo>
                  <a:lnTo>
                    <a:pt x="117187" y="48385"/>
                  </a:lnTo>
                  <a:lnTo>
                    <a:pt x="118109" y="50424"/>
                  </a:lnTo>
                  <a:lnTo>
                    <a:pt x="118939" y="52804"/>
                  </a:lnTo>
                  <a:lnTo>
                    <a:pt x="119538" y="55524"/>
                  </a:lnTo>
                  <a:lnTo>
                    <a:pt x="119907" y="58470"/>
                  </a:lnTo>
                  <a:lnTo>
                    <a:pt x="120000" y="61529"/>
                  </a:lnTo>
                  <a:lnTo>
                    <a:pt x="119907" y="64589"/>
                  </a:lnTo>
                  <a:lnTo>
                    <a:pt x="119538" y="67535"/>
                  </a:lnTo>
                  <a:lnTo>
                    <a:pt x="118939" y="70254"/>
                  </a:lnTo>
                  <a:lnTo>
                    <a:pt x="118155" y="72634"/>
                  </a:lnTo>
                  <a:lnTo>
                    <a:pt x="117187" y="74560"/>
                  </a:lnTo>
                  <a:lnTo>
                    <a:pt x="116127" y="76033"/>
                  </a:lnTo>
                  <a:lnTo>
                    <a:pt x="114928" y="76827"/>
                  </a:lnTo>
                  <a:lnTo>
                    <a:pt x="113684" y="77167"/>
                  </a:lnTo>
                  <a:lnTo>
                    <a:pt x="113638" y="77167"/>
                  </a:lnTo>
                  <a:lnTo>
                    <a:pt x="112485" y="76940"/>
                  </a:lnTo>
                  <a:lnTo>
                    <a:pt x="111379" y="76147"/>
                  </a:lnTo>
                  <a:lnTo>
                    <a:pt x="110318" y="74787"/>
                  </a:lnTo>
                  <a:lnTo>
                    <a:pt x="109396" y="73201"/>
                  </a:lnTo>
                  <a:lnTo>
                    <a:pt x="109028" y="72407"/>
                  </a:lnTo>
                  <a:lnTo>
                    <a:pt x="108751" y="71388"/>
                  </a:lnTo>
                  <a:lnTo>
                    <a:pt x="106953" y="66175"/>
                  </a:lnTo>
                  <a:lnTo>
                    <a:pt x="106999" y="111048"/>
                  </a:lnTo>
                  <a:lnTo>
                    <a:pt x="106907" y="112294"/>
                  </a:lnTo>
                  <a:lnTo>
                    <a:pt x="106769" y="113541"/>
                  </a:lnTo>
                  <a:lnTo>
                    <a:pt x="106584" y="114900"/>
                  </a:lnTo>
                  <a:lnTo>
                    <a:pt x="106215" y="116147"/>
                  </a:lnTo>
                  <a:lnTo>
                    <a:pt x="105754" y="117393"/>
                  </a:lnTo>
                  <a:lnTo>
                    <a:pt x="105201" y="118300"/>
                  </a:lnTo>
                  <a:lnTo>
                    <a:pt x="104417" y="119206"/>
                  </a:lnTo>
                  <a:lnTo>
                    <a:pt x="103495" y="119773"/>
                  </a:lnTo>
                  <a:lnTo>
                    <a:pt x="102389" y="120000"/>
                  </a:lnTo>
                  <a:lnTo>
                    <a:pt x="38724" y="120000"/>
                  </a:lnTo>
                  <a:lnTo>
                    <a:pt x="31717" y="120000"/>
                  </a:lnTo>
                  <a:lnTo>
                    <a:pt x="32316" y="117280"/>
                  </a:lnTo>
                  <a:lnTo>
                    <a:pt x="32823" y="114447"/>
                  </a:lnTo>
                  <a:lnTo>
                    <a:pt x="33100" y="111501"/>
                  </a:lnTo>
                  <a:lnTo>
                    <a:pt x="33192" y="108328"/>
                  </a:lnTo>
                  <a:lnTo>
                    <a:pt x="33192" y="108328"/>
                  </a:lnTo>
                  <a:lnTo>
                    <a:pt x="33100" y="105155"/>
                  </a:lnTo>
                  <a:lnTo>
                    <a:pt x="32823" y="101983"/>
                  </a:lnTo>
                  <a:lnTo>
                    <a:pt x="32270" y="99036"/>
                  </a:lnTo>
                  <a:lnTo>
                    <a:pt x="31625" y="96317"/>
                  </a:lnTo>
                  <a:lnTo>
                    <a:pt x="30795" y="93824"/>
                  </a:lnTo>
                  <a:lnTo>
                    <a:pt x="29781" y="91671"/>
                  </a:lnTo>
                  <a:lnTo>
                    <a:pt x="28674" y="90084"/>
                  </a:lnTo>
                  <a:lnTo>
                    <a:pt x="27475" y="88838"/>
                  </a:lnTo>
                  <a:lnTo>
                    <a:pt x="26185" y="88045"/>
                  </a:lnTo>
                  <a:lnTo>
                    <a:pt x="24894" y="87818"/>
                  </a:lnTo>
                  <a:lnTo>
                    <a:pt x="23603" y="88045"/>
                  </a:lnTo>
                  <a:lnTo>
                    <a:pt x="22312" y="88838"/>
                  </a:lnTo>
                  <a:lnTo>
                    <a:pt x="21114" y="90084"/>
                  </a:lnTo>
                  <a:lnTo>
                    <a:pt x="20007" y="91671"/>
                  </a:lnTo>
                  <a:lnTo>
                    <a:pt x="18993" y="93824"/>
                  </a:lnTo>
                  <a:lnTo>
                    <a:pt x="18117" y="96203"/>
                  </a:lnTo>
                  <a:lnTo>
                    <a:pt x="17472" y="98923"/>
                  </a:lnTo>
                  <a:lnTo>
                    <a:pt x="16965" y="101869"/>
                  </a:lnTo>
                  <a:lnTo>
                    <a:pt x="16642" y="105042"/>
                  </a:lnTo>
                  <a:lnTo>
                    <a:pt x="16550" y="108215"/>
                  </a:lnTo>
                  <a:lnTo>
                    <a:pt x="16550" y="108215"/>
                  </a:lnTo>
                  <a:lnTo>
                    <a:pt x="16642" y="111388"/>
                  </a:lnTo>
                  <a:lnTo>
                    <a:pt x="16918" y="114334"/>
                  </a:lnTo>
                  <a:lnTo>
                    <a:pt x="17379" y="117167"/>
                  </a:lnTo>
                  <a:lnTo>
                    <a:pt x="17979" y="119886"/>
                  </a:lnTo>
                  <a:lnTo>
                    <a:pt x="3503" y="119773"/>
                  </a:lnTo>
                  <a:lnTo>
                    <a:pt x="3042" y="119546"/>
                  </a:lnTo>
                  <a:lnTo>
                    <a:pt x="2535" y="119093"/>
                  </a:lnTo>
                  <a:lnTo>
                    <a:pt x="2028" y="118526"/>
                  </a:lnTo>
                  <a:lnTo>
                    <a:pt x="1475" y="117733"/>
                  </a:lnTo>
                  <a:lnTo>
                    <a:pt x="1014" y="116713"/>
                  </a:lnTo>
                  <a:lnTo>
                    <a:pt x="645" y="115127"/>
                  </a:lnTo>
                  <a:lnTo>
                    <a:pt x="276" y="113314"/>
                  </a:lnTo>
                  <a:lnTo>
                    <a:pt x="46" y="111161"/>
                  </a:lnTo>
                  <a:lnTo>
                    <a:pt x="0" y="108555"/>
                  </a:lnTo>
                  <a:lnTo>
                    <a:pt x="0" y="8385"/>
                  </a:lnTo>
                  <a:lnTo>
                    <a:pt x="92" y="7025"/>
                  </a:lnTo>
                  <a:lnTo>
                    <a:pt x="230" y="5892"/>
                  </a:lnTo>
                  <a:lnTo>
                    <a:pt x="461" y="4645"/>
                  </a:lnTo>
                  <a:lnTo>
                    <a:pt x="875" y="3286"/>
                  </a:lnTo>
                  <a:lnTo>
                    <a:pt x="1290" y="2266"/>
                  </a:lnTo>
                  <a:lnTo>
                    <a:pt x="1936" y="1246"/>
                  </a:lnTo>
                  <a:lnTo>
                    <a:pt x="2673" y="453"/>
                  </a:lnTo>
                  <a:lnTo>
                    <a:pt x="3595" y="0"/>
                  </a:lnTo>
                  <a:close/>
                </a:path>
              </a:pathLst>
            </a:custGeom>
            <a:solidFill>
              <a:srgbClr val="4581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48" name="Shape 648"/>
            <p:cNvSpPr/>
            <p:nvPr/>
          </p:nvSpPr>
          <p:spPr>
            <a:xfrm>
              <a:off x="6758719" y="812551"/>
              <a:ext cx="1123800" cy="2762100"/>
            </a:xfrm>
            <a:custGeom>
              <a:pathLst>
                <a:path extrusionOk="0" h="120000" w="120000">
                  <a:moveTo>
                    <a:pt x="11558" y="0"/>
                  </a:moveTo>
                  <a:lnTo>
                    <a:pt x="111728" y="0"/>
                  </a:lnTo>
                  <a:lnTo>
                    <a:pt x="112861" y="92"/>
                  </a:lnTo>
                  <a:lnTo>
                    <a:pt x="114220" y="230"/>
                  </a:lnTo>
                  <a:lnTo>
                    <a:pt x="115354" y="507"/>
                  </a:lnTo>
                  <a:lnTo>
                    <a:pt x="116713" y="875"/>
                  </a:lnTo>
                  <a:lnTo>
                    <a:pt x="117733" y="1336"/>
                  </a:lnTo>
                  <a:lnTo>
                    <a:pt x="118753" y="1936"/>
                  </a:lnTo>
                  <a:lnTo>
                    <a:pt x="119546" y="2673"/>
                  </a:lnTo>
                  <a:lnTo>
                    <a:pt x="120000" y="3595"/>
                  </a:lnTo>
                  <a:lnTo>
                    <a:pt x="120000" y="98424"/>
                  </a:lnTo>
                  <a:lnTo>
                    <a:pt x="120000" y="98424"/>
                  </a:lnTo>
                  <a:lnTo>
                    <a:pt x="120000" y="102205"/>
                  </a:lnTo>
                  <a:lnTo>
                    <a:pt x="120000" y="102251"/>
                  </a:lnTo>
                  <a:lnTo>
                    <a:pt x="120000" y="103173"/>
                  </a:lnTo>
                  <a:lnTo>
                    <a:pt x="119886" y="103634"/>
                  </a:lnTo>
                  <a:lnTo>
                    <a:pt x="119546" y="104095"/>
                  </a:lnTo>
                  <a:lnTo>
                    <a:pt x="119206" y="104602"/>
                  </a:lnTo>
                  <a:lnTo>
                    <a:pt x="118413" y="105109"/>
                  </a:lnTo>
                  <a:lnTo>
                    <a:pt x="117620" y="105524"/>
                  </a:lnTo>
                  <a:lnTo>
                    <a:pt x="116487" y="105985"/>
                  </a:lnTo>
                  <a:lnTo>
                    <a:pt x="115014" y="106354"/>
                  </a:lnTo>
                  <a:lnTo>
                    <a:pt x="113087" y="106630"/>
                  </a:lnTo>
                  <a:lnTo>
                    <a:pt x="111048" y="106815"/>
                  </a:lnTo>
                  <a:lnTo>
                    <a:pt x="108441" y="106861"/>
                  </a:lnTo>
                  <a:lnTo>
                    <a:pt x="106062" y="106907"/>
                  </a:lnTo>
                  <a:lnTo>
                    <a:pt x="63116" y="106999"/>
                  </a:lnTo>
                  <a:lnTo>
                    <a:pt x="68328" y="108659"/>
                  </a:lnTo>
                  <a:lnTo>
                    <a:pt x="69235" y="109028"/>
                  </a:lnTo>
                  <a:lnTo>
                    <a:pt x="70141" y="109396"/>
                  </a:lnTo>
                  <a:lnTo>
                    <a:pt x="71841" y="110272"/>
                  </a:lnTo>
                  <a:lnTo>
                    <a:pt x="73087" y="111333"/>
                  </a:lnTo>
                  <a:lnTo>
                    <a:pt x="73881" y="112439"/>
                  </a:lnTo>
                  <a:lnTo>
                    <a:pt x="74107" y="113592"/>
                  </a:lnTo>
                  <a:lnTo>
                    <a:pt x="74107" y="113638"/>
                  </a:lnTo>
                  <a:lnTo>
                    <a:pt x="73881" y="114882"/>
                  </a:lnTo>
                  <a:lnTo>
                    <a:pt x="72974" y="116035"/>
                  </a:lnTo>
                  <a:lnTo>
                    <a:pt x="71501" y="117141"/>
                  </a:lnTo>
                  <a:lnTo>
                    <a:pt x="69575" y="118109"/>
                  </a:lnTo>
                  <a:lnTo>
                    <a:pt x="67195" y="118893"/>
                  </a:lnTo>
                  <a:lnTo>
                    <a:pt x="64475" y="119492"/>
                  </a:lnTo>
                  <a:lnTo>
                    <a:pt x="61643" y="119861"/>
                  </a:lnTo>
                  <a:lnTo>
                    <a:pt x="58470" y="120000"/>
                  </a:lnTo>
                  <a:lnTo>
                    <a:pt x="55410" y="119861"/>
                  </a:lnTo>
                  <a:lnTo>
                    <a:pt x="52464" y="119538"/>
                  </a:lnTo>
                  <a:lnTo>
                    <a:pt x="49858" y="118893"/>
                  </a:lnTo>
                  <a:lnTo>
                    <a:pt x="47365" y="118155"/>
                  </a:lnTo>
                  <a:lnTo>
                    <a:pt x="45439" y="117141"/>
                  </a:lnTo>
                  <a:lnTo>
                    <a:pt x="43966" y="116081"/>
                  </a:lnTo>
                  <a:lnTo>
                    <a:pt x="43172" y="114882"/>
                  </a:lnTo>
                  <a:lnTo>
                    <a:pt x="42719" y="113638"/>
                  </a:lnTo>
                  <a:lnTo>
                    <a:pt x="42719" y="113638"/>
                  </a:lnTo>
                  <a:lnTo>
                    <a:pt x="43172" y="112439"/>
                  </a:lnTo>
                  <a:lnTo>
                    <a:pt x="43852" y="111333"/>
                  </a:lnTo>
                  <a:lnTo>
                    <a:pt x="45099" y="110272"/>
                  </a:lnTo>
                  <a:lnTo>
                    <a:pt x="46798" y="109396"/>
                  </a:lnTo>
                  <a:lnTo>
                    <a:pt x="47592" y="109028"/>
                  </a:lnTo>
                  <a:lnTo>
                    <a:pt x="48498" y="108705"/>
                  </a:lnTo>
                  <a:lnTo>
                    <a:pt x="53711" y="106999"/>
                  </a:lnTo>
                  <a:lnTo>
                    <a:pt x="8951" y="106999"/>
                  </a:lnTo>
                  <a:lnTo>
                    <a:pt x="7705" y="106907"/>
                  </a:lnTo>
                  <a:lnTo>
                    <a:pt x="6458" y="106769"/>
                  </a:lnTo>
                  <a:lnTo>
                    <a:pt x="5212" y="106538"/>
                  </a:lnTo>
                  <a:lnTo>
                    <a:pt x="3852" y="106215"/>
                  </a:lnTo>
                  <a:lnTo>
                    <a:pt x="2719" y="105800"/>
                  </a:lnTo>
                  <a:lnTo>
                    <a:pt x="1586" y="105155"/>
                  </a:lnTo>
                  <a:lnTo>
                    <a:pt x="793" y="104417"/>
                  </a:lnTo>
                  <a:lnTo>
                    <a:pt x="226" y="103495"/>
                  </a:lnTo>
                  <a:lnTo>
                    <a:pt x="0" y="102389"/>
                  </a:lnTo>
                  <a:lnTo>
                    <a:pt x="0" y="38724"/>
                  </a:lnTo>
                  <a:lnTo>
                    <a:pt x="113" y="31717"/>
                  </a:lnTo>
                  <a:lnTo>
                    <a:pt x="2719" y="32316"/>
                  </a:lnTo>
                  <a:lnTo>
                    <a:pt x="5552" y="32823"/>
                  </a:lnTo>
                  <a:lnTo>
                    <a:pt x="8611" y="33100"/>
                  </a:lnTo>
                  <a:lnTo>
                    <a:pt x="11671" y="33192"/>
                  </a:lnTo>
                  <a:lnTo>
                    <a:pt x="11671" y="33192"/>
                  </a:lnTo>
                  <a:lnTo>
                    <a:pt x="14957" y="33100"/>
                  </a:lnTo>
                  <a:lnTo>
                    <a:pt x="18016" y="32823"/>
                  </a:lnTo>
                  <a:lnTo>
                    <a:pt x="20963" y="32316"/>
                  </a:lnTo>
                  <a:lnTo>
                    <a:pt x="23682" y="31625"/>
                  </a:lnTo>
                  <a:lnTo>
                    <a:pt x="26175" y="30795"/>
                  </a:lnTo>
                  <a:lnTo>
                    <a:pt x="28215" y="29781"/>
                  </a:lnTo>
                  <a:lnTo>
                    <a:pt x="29915" y="28674"/>
                  </a:lnTo>
                  <a:lnTo>
                    <a:pt x="31048" y="27475"/>
                  </a:lnTo>
                  <a:lnTo>
                    <a:pt x="31954" y="26231"/>
                  </a:lnTo>
                  <a:lnTo>
                    <a:pt x="32181" y="24894"/>
                  </a:lnTo>
                  <a:lnTo>
                    <a:pt x="31954" y="23603"/>
                  </a:lnTo>
                  <a:lnTo>
                    <a:pt x="31161" y="22312"/>
                  </a:lnTo>
                  <a:lnTo>
                    <a:pt x="30028" y="21114"/>
                  </a:lnTo>
                  <a:lnTo>
                    <a:pt x="28215" y="20007"/>
                  </a:lnTo>
                  <a:lnTo>
                    <a:pt x="26288" y="18993"/>
                  </a:lnTo>
                  <a:lnTo>
                    <a:pt x="23796" y="18117"/>
                  </a:lnTo>
                  <a:lnTo>
                    <a:pt x="21076" y="17472"/>
                  </a:lnTo>
                  <a:lnTo>
                    <a:pt x="18130" y="16965"/>
                  </a:lnTo>
                  <a:lnTo>
                    <a:pt x="15070" y="16642"/>
                  </a:lnTo>
                  <a:lnTo>
                    <a:pt x="11784" y="16550"/>
                  </a:lnTo>
                  <a:lnTo>
                    <a:pt x="11784" y="16550"/>
                  </a:lnTo>
                  <a:lnTo>
                    <a:pt x="8725" y="16642"/>
                  </a:lnTo>
                  <a:lnTo>
                    <a:pt x="5665" y="16918"/>
                  </a:lnTo>
                  <a:lnTo>
                    <a:pt x="2832" y="17379"/>
                  </a:lnTo>
                  <a:lnTo>
                    <a:pt x="226" y="18025"/>
                  </a:lnTo>
                  <a:lnTo>
                    <a:pt x="226" y="3503"/>
                  </a:lnTo>
                  <a:lnTo>
                    <a:pt x="453" y="3042"/>
                  </a:lnTo>
                  <a:lnTo>
                    <a:pt x="793" y="2535"/>
                  </a:lnTo>
                  <a:lnTo>
                    <a:pt x="1359" y="2028"/>
                  </a:lnTo>
                  <a:lnTo>
                    <a:pt x="2266" y="1475"/>
                  </a:lnTo>
                  <a:lnTo>
                    <a:pt x="3399" y="1014"/>
                  </a:lnTo>
                  <a:lnTo>
                    <a:pt x="4759" y="645"/>
                  </a:lnTo>
                  <a:lnTo>
                    <a:pt x="6572" y="276"/>
                  </a:lnTo>
                  <a:lnTo>
                    <a:pt x="8838" y="92"/>
                  </a:lnTo>
                  <a:lnTo>
                    <a:pt x="11558" y="0"/>
                  </a:lnTo>
                  <a:close/>
                </a:path>
              </a:pathLst>
            </a:custGeom>
            <a:solidFill>
              <a:srgbClr val="01A59E">
                <a:alpha val="32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49" name="Shape 649"/>
            <p:cNvSpPr/>
            <p:nvPr/>
          </p:nvSpPr>
          <p:spPr>
            <a:xfrm>
              <a:off x="5118281" y="3323078"/>
              <a:ext cx="2763000" cy="1123800"/>
            </a:xfrm>
            <a:custGeom>
              <a:pathLst>
                <a:path extrusionOk="0" h="120000" w="120000">
                  <a:moveTo>
                    <a:pt x="17649" y="0"/>
                  </a:moveTo>
                  <a:lnTo>
                    <a:pt x="81290" y="0"/>
                  </a:lnTo>
                  <a:lnTo>
                    <a:pt x="88248" y="113"/>
                  </a:lnTo>
                  <a:lnTo>
                    <a:pt x="87649" y="2719"/>
                  </a:lnTo>
                  <a:lnTo>
                    <a:pt x="87188" y="5552"/>
                  </a:lnTo>
                  <a:lnTo>
                    <a:pt x="86912" y="8498"/>
                  </a:lnTo>
                  <a:lnTo>
                    <a:pt x="86820" y="11671"/>
                  </a:lnTo>
                  <a:lnTo>
                    <a:pt x="86820" y="11671"/>
                  </a:lnTo>
                  <a:lnTo>
                    <a:pt x="86912" y="14844"/>
                  </a:lnTo>
                  <a:lnTo>
                    <a:pt x="87188" y="18016"/>
                  </a:lnTo>
                  <a:lnTo>
                    <a:pt x="87695" y="20963"/>
                  </a:lnTo>
                  <a:lnTo>
                    <a:pt x="88341" y="23682"/>
                  </a:lnTo>
                  <a:lnTo>
                    <a:pt x="89216" y="26175"/>
                  </a:lnTo>
                  <a:lnTo>
                    <a:pt x="90230" y="28328"/>
                  </a:lnTo>
                  <a:lnTo>
                    <a:pt x="91336" y="29915"/>
                  </a:lnTo>
                  <a:lnTo>
                    <a:pt x="92534" y="31161"/>
                  </a:lnTo>
                  <a:lnTo>
                    <a:pt x="93778" y="31954"/>
                  </a:lnTo>
                  <a:lnTo>
                    <a:pt x="95115" y="32181"/>
                  </a:lnTo>
                  <a:lnTo>
                    <a:pt x="96405" y="31954"/>
                  </a:lnTo>
                  <a:lnTo>
                    <a:pt x="97649" y="31274"/>
                  </a:lnTo>
                  <a:lnTo>
                    <a:pt x="98847" y="29915"/>
                  </a:lnTo>
                  <a:lnTo>
                    <a:pt x="99953" y="28328"/>
                  </a:lnTo>
                  <a:lnTo>
                    <a:pt x="100967" y="26288"/>
                  </a:lnTo>
                  <a:lnTo>
                    <a:pt x="101797" y="23796"/>
                  </a:lnTo>
                  <a:lnTo>
                    <a:pt x="102534" y="21076"/>
                  </a:lnTo>
                  <a:lnTo>
                    <a:pt x="103041" y="18130"/>
                  </a:lnTo>
                  <a:lnTo>
                    <a:pt x="103317" y="15070"/>
                  </a:lnTo>
                  <a:lnTo>
                    <a:pt x="103456" y="11784"/>
                  </a:lnTo>
                  <a:lnTo>
                    <a:pt x="103456" y="11784"/>
                  </a:lnTo>
                  <a:lnTo>
                    <a:pt x="103364" y="8725"/>
                  </a:lnTo>
                  <a:lnTo>
                    <a:pt x="103087" y="5665"/>
                  </a:lnTo>
                  <a:lnTo>
                    <a:pt x="102580" y="2832"/>
                  </a:lnTo>
                  <a:lnTo>
                    <a:pt x="101981" y="113"/>
                  </a:lnTo>
                  <a:lnTo>
                    <a:pt x="116451" y="226"/>
                  </a:lnTo>
                  <a:lnTo>
                    <a:pt x="116912" y="453"/>
                  </a:lnTo>
                  <a:lnTo>
                    <a:pt x="117465" y="906"/>
                  </a:lnTo>
                  <a:lnTo>
                    <a:pt x="117972" y="1473"/>
                  </a:lnTo>
                  <a:lnTo>
                    <a:pt x="118525" y="2266"/>
                  </a:lnTo>
                  <a:lnTo>
                    <a:pt x="118940" y="3399"/>
                  </a:lnTo>
                  <a:lnTo>
                    <a:pt x="119354" y="4872"/>
                  </a:lnTo>
                  <a:lnTo>
                    <a:pt x="119723" y="6685"/>
                  </a:lnTo>
                  <a:lnTo>
                    <a:pt x="119907" y="8838"/>
                  </a:lnTo>
                  <a:lnTo>
                    <a:pt x="120000" y="11444"/>
                  </a:lnTo>
                  <a:lnTo>
                    <a:pt x="120000" y="111728"/>
                  </a:lnTo>
                  <a:lnTo>
                    <a:pt x="119907" y="112974"/>
                  </a:lnTo>
                  <a:lnTo>
                    <a:pt x="119769" y="114107"/>
                  </a:lnTo>
                  <a:lnTo>
                    <a:pt x="119447" y="115354"/>
                  </a:lnTo>
                  <a:lnTo>
                    <a:pt x="119124" y="116713"/>
                  </a:lnTo>
                  <a:lnTo>
                    <a:pt x="118663" y="117733"/>
                  </a:lnTo>
                  <a:lnTo>
                    <a:pt x="118018" y="118753"/>
                  </a:lnTo>
                  <a:lnTo>
                    <a:pt x="117327" y="119546"/>
                  </a:lnTo>
                  <a:lnTo>
                    <a:pt x="116359" y="120000"/>
                  </a:lnTo>
                  <a:lnTo>
                    <a:pt x="21566" y="120000"/>
                  </a:lnTo>
                  <a:lnTo>
                    <a:pt x="21566" y="120000"/>
                  </a:lnTo>
                  <a:lnTo>
                    <a:pt x="17788" y="120000"/>
                  </a:lnTo>
                  <a:lnTo>
                    <a:pt x="17788" y="120000"/>
                  </a:lnTo>
                  <a:lnTo>
                    <a:pt x="16820" y="120000"/>
                  </a:lnTo>
                  <a:lnTo>
                    <a:pt x="16359" y="119886"/>
                  </a:lnTo>
                  <a:lnTo>
                    <a:pt x="15898" y="119546"/>
                  </a:lnTo>
                  <a:lnTo>
                    <a:pt x="15391" y="119206"/>
                  </a:lnTo>
                  <a:lnTo>
                    <a:pt x="14884" y="118413"/>
                  </a:lnTo>
                  <a:lnTo>
                    <a:pt x="14423" y="117620"/>
                  </a:lnTo>
                  <a:lnTo>
                    <a:pt x="14009" y="116487"/>
                  </a:lnTo>
                  <a:lnTo>
                    <a:pt x="13640" y="115014"/>
                  </a:lnTo>
                  <a:lnTo>
                    <a:pt x="13364" y="113201"/>
                  </a:lnTo>
                  <a:lnTo>
                    <a:pt x="13179" y="111048"/>
                  </a:lnTo>
                  <a:lnTo>
                    <a:pt x="13133" y="108441"/>
                  </a:lnTo>
                  <a:lnTo>
                    <a:pt x="13087" y="106062"/>
                  </a:lnTo>
                  <a:lnTo>
                    <a:pt x="13041" y="63229"/>
                  </a:lnTo>
                  <a:lnTo>
                    <a:pt x="11290" y="68328"/>
                  </a:lnTo>
                  <a:lnTo>
                    <a:pt x="10967" y="69348"/>
                  </a:lnTo>
                  <a:lnTo>
                    <a:pt x="10645" y="70141"/>
                  </a:lnTo>
                  <a:lnTo>
                    <a:pt x="9723" y="71841"/>
                  </a:lnTo>
                  <a:lnTo>
                    <a:pt x="8663" y="73087"/>
                  </a:lnTo>
                  <a:lnTo>
                    <a:pt x="7557" y="73881"/>
                  </a:lnTo>
                  <a:lnTo>
                    <a:pt x="6359" y="74107"/>
                  </a:lnTo>
                  <a:lnTo>
                    <a:pt x="6359" y="74107"/>
                  </a:lnTo>
                  <a:lnTo>
                    <a:pt x="5115" y="73767"/>
                  </a:lnTo>
                  <a:lnTo>
                    <a:pt x="3917" y="72974"/>
                  </a:lnTo>
                  <a:lnTo>
                    <a:pt x="2857" y="71614"/>
                  </a:lnTo>
                  <a:lnTo>
                    <a:pt x="1843" y="69575"/>
                  </a:lnTo>
                  <a:lnTo>
                    <a:pt x="1105" y="67195"/>
                  </a:lnTo>
                  <a:lnTo>
                    <a:pt x="460" y="64475"/>
                  </a:lnTo>
                  <a:lnTo>
                    <a:pt x="138" y="61529"/>
                  </a:lnTo>
                  <a:lnTo>
                    <a:pt x="0" y="58470"/>
                  </a:lnTo>
                  <a:lnTo>
                    <a:pt x="138" y="55410"/>
                  </a:lnTo>
                  <a:lnTo>
                    <a:pt x="460" y="52464"/>
                  </a:lnTo>
                  <a:lnTo>
                    <a:pt x="1059" y="49858"/>
                  </a:lnTo>
                  <a:lnTo>
                    <a:pt x="1843" y="47365"/>
                  </a:lnTo>
                  <a:lnTo>
                    <a:pt x="2811" y="45552"/>
                  </a:lnTo>
                  <a:lnTo>
                    <a:pt x="3917" y="43966"/>
                  </a:lnTo>
                  <a:lnTo>
                    <a:pt x="5115" y="43172"/>
                  </a:lnTo>
                  <a:lnTo>
                    <a:pt x="6359" y="42832"/>
                  </a:lnTo>
                  <a:lnTo>
                    <a:pt x="6359" y="42832"/>
                  </a:lnTo>
                  <a:lnTo>
                    <a:pt x="7557" y="43059"/>
                  </a:lnTo>
                  <a:lnTo>
                    <a:pt x="8663" y="43852"/>
                  </a:lnTo>
                  <a:lnTo>
                    <a:pt x="9723" y="45212"/>
                  </a:lnTo>
                  <a:lnTo>
                    <a:pt x="10645" y="46798"/>
                  </a:lnTo>
                  <a:lnTo>
                    <a:pt x="10967" y="47592"/>
                  </a:lnTo>
                  <a:lnTo>
                    <a:pt x="11290" y="48611"/>
                  </a:lnTo>
                  <a:lnTo>
                    <a:pt x="13041" y="53824"/>
                  </a:lnTo>
                  <a:lnTo>
                    <a:pt x="12995" y="8951"/>
                  </a:lnTo>
                  <a:lnTo>
                    <a:pt x="13087" y="7818"/>
                  </a:lnTo>
                  <a:lnTo>
                    <a:pt x="13225" y="6458"/>
                  </a:lnTo>
                  <a:lnTo>
                    <a:pt x="13456" y="5212"/>
                  </a:lnTo>
                  <a:lnTo>
                    <a:pt x="13778" y="3966"/>
                  </a:lnTo>
                  <a:lnTo>
                    <a:pt x="14239" y="2719"/>
                  </a:lnTo>
                  <a:lnTo>
                    <a:pt x="14838" y="1699"/>
                  </a:lnTo>
                  <a:lnTo>
                    <a:pt x="15576" y="906"/>
                  </a:lnTo>
                  <a:lnTo>
                    <a:pt x="16497" y="226"/>
                  </a:lnTo>
                  <a:lnTo>
                    <a:pt x="17649" y="0"/>
                  </a:lnTo>
                  <a:close/>
                </a:path>
              </a:pathLst>
            </a:custGeom>
            <a:solidFill>
              <a:srgbClr val="0B5394">
                <a:alpha val="3462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650" name="Shape 650"/>
          <p:cNvSpPr txBox="1"/>
          <p:nvPr/>
        </p:nvSpPr>
        <p:spPr>
          <a:xfrm>
            <a:off x="4931650" y="1344000"/>
            <a:ext cx="14364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Light"/>
                <a:ea typeface="Roboto Light"/>
                <a:cs typeface="Roboto Light"/>
                <a:sym typeface="Roboto Light"/>
              </a:rPr>
              <a:t>Structured &amp; Efficient Operation</a:t>
            </a:r>
            <a:endParaRPr sz="1200">
              <a:solidFill>
                <a:srgbClr val="FFFFFF"/>
              </a:solidFill>
              <a:latin typeface="Roboto Light"/>
              <a:ea typeface="Roboto Light"/>
              <a:cs typeface="Roboto Light"/>
              <a:sym typeface="Roboto Light"/>
            </a:endParaRPr>
          </a:p>
        </p:txBody>
      </p:sp>
      <p:pic>
        <p:nvPicPr>
          <p:cNvPr id="651" name="Shape 651"/>
          <p:cNvPicPr preferRelativeResize="0"/>
          <p:nvPr/>
        </p:nvPicPr>
        <p:blipFill>
          <a:blip r:embed="rId6">
            <a:alphaModFix/>
          </a:blip>
          <a:stretch>
            <a:fillRect/>
          </a:stretch>
        </p:blipFill>
        <p:spPr>
          <a:xfrm>
            <a:off x="6368125" y="1183500"/>
            <a:ext cx="795025" cy="795025"/>
          </a:xfrm>
          <a:prstGeom prst="rect">
            <a:avLst/>
          </a:prstGeom>
          <a:noFill/>
          <a:ln>
            <a:noFill/>
          </a:ln>
        </p:spPr>
      </p:pic>
      <p:sp>
        <p:nvSpPr>
          <p:cNvPr id="652" name="Shape 652"/>
          <p:cNvSpPr txBox="1"/>
          <p:nvPr/>
        </p:nvSpPr>
        <p:spPr>
          <a:xfrm>
            <a:off x="187875" y="969768"/>
            <a:ext cx="4124100" cy="47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45818E"/>
                </a:solidFill>
                <a:latin typeface="Roboto"/>
                <a:ea typeface="Roboto"/>
                <a:cs typeface="Roboto"/>
                <a:sym typeface="Roboto"/>
              </a:rPr>
              <a:t>Structured &amp; Efficient Operation</a:t>
            </a:r>
            <a:endParaRPr b="1" sz="2800">
              <a:solidFill>
                <a:srgbClr val="CC4125"/>
              </a:solidFill>
              <a:latin typeface="Roboto"/>
              <a:ea typeface="Roboto"/>
              <a:cs typeface="Roboto"/>
              <a:sym typeface="Roboto"/>
            </a:endParaRPr>
          </a:p>
        </p:txBody>
      </p:sp>
      <p:sp>
        <p:nvSpPr>
          <p:cNvPr id="653" name="Shape 653"/>
          <p:cNvSpPr txBox="1"/>
          <p:nvPr/>
        </p:nvSpPr>
        <p:spPr>
          <a:xfrm>
            <a:off x="343200" y="1344000"/>
            <a:ext cx="4386900" cy="998100"/>
          </a:xfrm>
          <a:prstGeom prst="rect">
            <a:avLst/>
          </a:prstGeom>
          <a:noFill/>
          <a:ln>
            <a:noFill/>
          </a:ln>
        </p:spPr>
        <p:txBody>
          <a:bodyPr anchorCtr="0" anchor="t" bIns="91425" lIns="91425" spcFirstLastPara="1" rIns="91425" wrap="square" tIns="91425">
            <a:noAutofit/>
          </a:bodyPr>
          <a:lstStyle/>
          <a:p>
            <a:pPr indent="0" lvl="0" marL="0" rtl="0">
              <a:lnSpc>
                <a:spcPct val="120000"/>
              </a:lnSpc>
              <a:spcBef>
                <a:spcPts val="0"/>
              </a:spcBef>
              <a:spcAft>
                <a:spcPts val="0"/>
              </a:spcAft>
              <a:buNone/>
            </a:pPr>
            <a:r>
              <a:rPr b="1" lang="en-GB" sz="1200">
                <a:latin typeface="Roboto"/>
                <a:ea typeface="Roboto"/>
                <a:cs typeface="Roboto"/>
                <a:sym typeface="Roboto"/>
              </a:rPr>
              <a:t>Secured and cashless online payment</a:t>
            </a:r>
            <a:endParaRPr b="1" sz="1200">
              <a:latin typeface="Roboto"/>
              <a:ea typeface="Roboto"/>
              <a:cs typeface="Roboto"/>
              <a:sym typeface="Roboto"/>
            </a:endParaRPr>
          </a:p>
          <a:p>
            <a:pPr indent="0" lvl="0" marL="0" rtl="0">
              <a:lnSpc>
                <a:spcPct val="120000"/>
              </a:lnSpc>
              <a:spcBef>
                <a:spcPts val="0"/>
              </a:spcBef>
              <a:spcAft>
                <a:spcPts val="0"/>
              </a:spcAft>
              <a:buNone/>
            </a:pPr>
            <a:r>
              <a:t/>
            </a:r>
            <a:endParaRPr b="1" sz="1200">
              <a:latin typeface="Roboto"/>
              <a:ea typeface="Roboto"/>
              <a:cs typeface="Roboto"/>
              <a:sym typeface="Roboto"/>
            </a:endParaRPr>
          </a:p>
          <a:p>
            <a:pPr indent="0" lvl="0" marL="0" rtl="0">
              <a:lnSpc>
                <a:spcPct val="120000"/>
              </a:lnSpc>
              <a:spcBef>
                <a:spcPts val="0"/>
              </a:spcBef>
              <a:spcAft>
                <a:spcPts val="0"/>
              </a:spcAft>
              <a:buNone/>
            </a:pPr>
            <a:r>
              <a:rPr b="1" lang="en-GB" sz="1200">
                <a:latin typeface="Roboto"/>
                <a:ea typeface="Roboto"/>
                <a:cs typeface="Roboto"/>
                <a:sym typeface="Roboto"/>
              </a:rPr>
              <a:t>Schedule </a:t>
            </a:r>
            <a:r>
              <a:rPr b="1" lang="en-GB" sz="1200">
                <a:latin typeface="Roboto"/>
                <a:ea typeface="Roboto"/>
                <a:cs typeface="Roboto"/>
                <a:sym typeface="Roboto"/>
              </a:rPr>
              <a:t>Meet and Greet before booking </a:t>
            </a:r>
            <a:endParaRPr sz="1200">
              <a:latin typeface="Roboto"/>
              <a:ea typeface="Roboto"/>
              <a:cs typeface="Roboto"/>
              <a:sym typeface="Roboto"/>
            </a:endParaRPr>
          </a:p>
          <a:p>
            <a:pPr indent="0" lvl="0" marL="0" rtl="0">
              <a:lnSpc>
                <a:spcPct val="120000"/>
              </a:lnSpc>
              <a:spcBef>
                <a:spcPts val="0"/>
              </a:spcBef>
              <a:spcAft>
                <a:spcPts val="0"/>
              </a:spcAft>
              <a:buNone/>
            </a:pPr>
            <a:r>
              <a:rPr lang="en-GB" sz="1200">
                <a:latin typeface="Roboto"/>
                <a:ea typeface="Roboto"/>
                <a:cs typeface="Roboto"/>
                <a:sym typeface="Roboto"/>
              </a:rPr>
              <a:t>⇒ Ensure Good Match &amp; Security Between Sitters and Owners</a:t>
            </a:r>
            <a:r>
              <a:rPr b="1" lang="en-GB" sz="1200">
                <a:latin typeface="Roboto"/>
                <a:ea typeface="Roboto"/>
                <a:cs typeface="Roboto"/>
                <a:sym typeface="Roboto"/>
              </a:rPr>
              <a:t> </a:t>
            </a:r>
            <a:endParaRPr sz="1200">
              <a:latin typeface="Roboto Medium"/>
              <a:ea typeface="Roboto Medium"/>
              <a:cs typeface="Roboto Medium"/>
              <a:sym typeface="Roboto Medium"/>
            </a:endParaRPr>
          </a:p>
        </p:txBody>
      </p:sp>
      <p:sp>
        <p:nvSpPr>
          <p:cNvPr id="654" name="Shape 654"/>
          <p:cNvSpPr txBox="1"/>
          <p:nvPr/>
        </p:nvSpPr>
        <p:spPr>
          <a:xfrm>
            <a:off x="343200" y="2982775"/>
            <a:ext cx="4386900" cy="998100"/>
          </a:xfrm>
          <a:prstGeom prst="rect">
            <a:avLst/>
          </a:prstGeom>
          <a:noFill/>
          <a:ln>
            <a:noFill/>
          </a:ln>
        </p:spPr>
        <p:txBody>
          <a:bodyPr anchorCtr="0" anchor="t" bIns="91425" lIns="91425" spcFirstLastPara="1" rIns="91425" wrap="square" tIns="91425">
            <a:noAutofit/>
          </a:bodyPr>
          <a:lstStyle/>
          <a:p>
            <a:pPr indent="0" lvl="0" marL="0" rtl="0">
              <a:lnSpc>
                <a:spcPct val="120000"/>
              </a:lnSpc>
              <a:spcBef>
                <a:spcPts val="0"/>
              </a:spcBef>
              <a:spcAft>
                <a:spcPts val="0"/>
              </a:spcAft>
              <a:buNone/>
            </a:pPr>
            <a:r>
              <a:rPr b="1" lang="en-GB" sz="1200">
                <a:latin typeface="Roboto"/>
                <a:ea typeface="Roboto"/>
                <a:cs typeface="Roboto"/>
                <a:sym typeface="Roboto"/>
              </a:rPr>
              <a:t>Automatically enrolled to ‘</a:t>
            </a:r>
            <a:r>
              <a:rPr b="1" lang="en-GB" sz="1200">
                <a:latin typeface="Roboto"/>
                <a:ea typeface="Roboto"/>
                <a:cs typeface="Roboto"/>
                <a:sym typeface="Roboto"/>
              </a:rPr>
              <a:t>guarantee</a:t>
            </a:r>
            <a:r>
              <a:rPr b="1" lang="en-GB" sz="1200">
                <a:latin typeface="Roboto"/>
                <a:ea typeface="Roboto"/>
                <a:cs typeface="Roboto"/>
                <a:sym typeface="Roboto"/>
              </a:rPr>
              <a:t>’ contract</a:t>
            </a:r>
            <a:endParaRPr b="1" sz="1200">
              <a:latin typeface="Roboto"/>
              <a:ea typeface="Roboto"/>
              <a:cs typeface="Roboto"/>
              <a:sym typeface="Roboto"/>
            </a:endParaRPr>
          </a:p>
          <a:p>
            <a:pPr indent="0" lvl="0" marL="0" rtl="0">
              <a:lnSpc>
                <a:spcPct val="120000"/>
              </a:lnSpc>
              <a:spcBef>
                <a:spcPts val="0"/>
              </a:spcBef>
              <a:spcAft>
                <a:spcPts val="0"/>
              </a:spcAft>
              <a:buNone/>
            </a:pPr>
            <a:r>
              <a:rPr lang="en-GB" sz="1200">
                <a:latin typeface="Roboto"/>
                <a:ea typeface="Roboto"/>
                <a:cs typeface="Roboto"/>
                <a:sym typeface="Roboto"/>
              </a:rPr>
              <a:t>⇒ </a:t>
            </a:r>
            <a:r>
              <a:rPr lang="en-GB" sz="1200">
                <a:latin typeface="Roboto Medium"/>
                <a:ea typeface="Roboto Medium"/>
                <a:cs typeface="Roboto Medium"/>
                <a:sym typeface="Roboto Medium"/>
              </a:rPr>
              <a:t>Covers vetcare services and physical damage liability</a:t>
            </a:r>
            <a:endParaRPr sz="1200">
              <a:latin typeface="Roboto Medium"/>
              <a:ea typeface="Roboto Medium"/>
              <a:cs typeface="Roboto Medium"/>
              <a:sym typeface="Roboto Medium"/>
            </a:endParaRPr>
          </a:p>
          <a:p>
            <a:pPr indent="0" lvl="0" marL="0" rtl="0">
              <a:lnSpc>
                <a:spcPct val="120000"/>
              </a:lnSpc>
              <a:spcBef>
                <a:spcPts val="0"/>
              </a:spcBef>
              <a:spcAft>
                <a:spcPts val="0"/>
              </a:spcAft>
              <a:buNone/>
            </a:pPr>
            <a:r>
              <a:rPr lang="en-GB" sz="1200">
                <a:latin typeface="Roboto"/>
                <a:ea typeface="Roboto"/>
                <a:cs typeface="Roboto"/>
                <a:sym typeface="Roboto"/>
              </a:rPr>
              <a:t>⇒ </a:t>
            </a:r>
            <a:r>
              <a:rPr lang="en-GB" sz="1200">
                <a:latin typeface="Roboto Medium"/>
                <a:ea typeface="Roboto Medium"/>
                <a:cs typeface="Roboto Medium"/>
                <a:sym typeface="Roboto Medium"/>
              </a:rPr>
              <a:t>A limit of up to $1 million compensation per accident</a:t>
            </a:r>
            <a:endParaRPr sz="1200">
              <a:latin typeface="Roboto Medium"/>
              <a:ea typeface="Roboto Medium"/>
              <a:cs typeface="Roboto Medium"/>
              <a:sym typeface="Roboto Medium"/>
            </a:endParaRPr>
          </a:p>
          <a:p>
            <a:pPr indent="0" lvl="0" marL="0" rtl="0">
              <a:lnSpc>
                <a:spcPct val="120000"/>
              </a:lnSpc>
              <a:spcBef>
                <a:spcPts val="0"/>
              </a:spcBef>
              <a:spcAft>
                <a:spcPts val="0"/>
              </a:spcAft>
              <a:buNone/>
            </a:pPr>
            <a:r>
              <a:t/>
            </a:r>
            <a:endParaRPr sz="1200">
              <a:latin typeface="Roboto"/>
              <a:ea typeface="Roboto"/>
              <a:cs typeface="Roboto"/>
              <a:sym typeface="Roboto"/>
            </a:endParaRPr>
          </a:p>
          <a:p>
            <a:pPr indent="0" lvl="0" marL="0" rtl="0">
              <a:lnSpc>
                <a:spcPct val="120000"/>
              </a:lnSpc>
              <a:spcBef>
                <a:spcPts val="0"/>
              </a:spcBef>
              <a:spcAft>
                <a:spcPts val="0"/>
              </a:spcAft>
              <a:buNone/>
            </a:pPr>
            <a:r>
              <a:rPr b="1" lang="en-GB" sz="1200">
                <a:solidFill>
                  <a:srgbClr val="CC0000"/>
                </a:solidFill>
                <a:latin typeface="Roboto"/>
                <a:ea typeface="Roboto"/>
                <a:cs typeface="Roboto"/>
                <a:sym typeface="Roboto"/>
              </a:rPr>
              <a:t>Rover acts as middleman when responsibility or liability arise to build confidence within consumers</a:t>
            </a:r>
            <a:r>
              <a:rPr lang="en-GB" sz="1200">
                <a:solidFill>
                  <a:srgbClr val="CC0000"/>
                </a:solidFill>
                <a:latin typeface="Roboto Black"/>
                <a:ea typeface="Roboto Black"/>
                <a:cs typeface="Roboto Black"/>
                <a:sym typeface="Roboto Black"/>
              </a:rPr>
              <a:t> </a:t>
            </a:r>
            <a:endParaRPr>
              <a:solidFill>
                <a:srgbClr val="CC0000"/>
              </a:solidFill>
              <a:latin typeface="Roboto"/>
              <a:ea typeface="Roboto"/>
              <a:cs typeface="Roboto"/>
              <a:sym typeface="Roboto"/>
            </a:endParaRPr>
          </a:p>
          <a:p>
            <a:pPr indent="0" lvl="0" marL="0" rtl="0">
              <a:lnSpc>
                <a:spcPct val="120000"/>
              </a:lnSpc>
              <a:spcBef>
                <a:spcPts val="0"/>
              </a:spcBef>
              <a:spcAft>
                <a:spcPts val="0"/>
              </a:spcAft>
              <a:buNone/>
            </a:pPr>
            <a:r>
              <a:t/>
            </a:r>
            <a:endParaRPr sz="1200">
              <a:latin typeface="Roboto Medium"/>
              <a:ea typeface="Roboto Medium"/>
              <a:cs typeface="Roboto Medium"/>
              <a:sym typeface="Roboto Medium"/>
            </a:endParaRPr>
          </a:p>
          <a:p>
            <a:pPr indent="0" lvl="0" marL="0" rtl="0">
              <a:lnSpc>
                <a:spcPct val="120000"/>
              </a:lnSpc>
              <a:spcBef>
                <a:spcPts val="0"/>
              </a:spcBef>
              <a:spcAft>
                <a:spcPts val="0"/>
              </a:spcAft>
              <a:buNone/>
            </a:pPr>
            <a:r>
              <a:rPr lang="en-GB" sz="1200">
                <a:latin typeface="Roboto Medium"/>
                <a:ea typeface="Roboto Medium"/>
                <a:cs typeface="Roboto Medium"/>
                <a:sym typeface="Roboto Medium"/>
              </a:rPr>
              <a:t> </a:t>
            </a:r>
            <a:endParaRPr sz="1200">
              <a:latin typeface="Roboto Medium"/>
              <a:ea typeface="Roboto Medium"/>
              <a:cs typeface="Roboto Medium"/>
              <a:sym typeface="Roboto Medium"/>
            </a:endParaRPr>
          </a:p>
          <a:p>
            <a:pPr indent="0" lvl="0" marL="0" rtl="0">
              <a:lnSpc>
                <a:spcPct val="120000"/>
              </a:lnSpc>
              <a:spcBef>
                <a:spcPts val="0"/>
              </a:spcBef>
              <a:spcAft>
                <a:spcPts val="0"/>
              </a:spcAft>
              <a:buNone/>
            </a:pPr>
            <a:r>
              <a:t/>
            </a:r>
            <a:endParaRPr sz="1200">
              <a:latin typeface="Roboto Medium"/>
              <a:ea typeface="Roboto Medium"/>
              <a:cs typeface="Roboto Medium"/>
              <a:sym typeface="Roboto Medium"/>
            </a:endParaRPr>
          </a:p>
          <a:p>
            <a:pPr indent="0" lvl="0" marL="0" rtl="0">
              <a:lnSpc>
                <a:spcPct val="120000"/>
              </a:lnSpc>
              <a:spcBef>
                <a:spcPts val="0"/>
              </a:spcBef>
              <a:spcAft>
                <a:spcPts val="0"/>
              </a:spcAft>
              <a:buNone/>
            </a:pPr>
            <a:r>
              <a:t/>
            </a:r>
            <a:endParaRPr sz="1200">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p:nvPr/>
        </p:nvSpPr>
        <p:spPr>
          <a:xfrm>
            <a:off x="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117" name="Shape 117"/>
          <p:cNvSpPr txBox="1"/>
          <p:nvPr>
            <p:ph type="title"/>
          </p:nvPr>
        </p:nvSpPr>
        <p:spPr>
          <a:xfrm>
            <a:off x="404550" y="329538"/>
            <a:ext cx="8368500" cy="49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lang="en-GB" sz="2400">
                <a:latin typeface="Roboto"/>
                <a:ea typeface="Roboto"/>
                <a:cs typeface="Roboto"/>
                <a:sym typeface="Roboto"/>
              </a:rPr>
              <a:t>Our </a:t>
            </a:r>
            <a:r>
              <a:rPr b="1" lang="en-GB" sz="2400">
                <a:latin typeface="Roboto"/>
                <a:ea typeface="Roboto"/>
                <a:cs typeface="Roboto"/>
                <a:sym typeface="Roboto"/>
              </a:rPr>
              <a:t>Agenda</a:t>
            </a:r>
            <a:endParaRPr i="0" sz="3200" u="none" cap="none" strike="noStrike">
              <a:solidFill>
                <a:srgbClr val="7F7F7F"/>
              </a:solidFill>
              <a:latin typeface="Roboto"/>
              <a:ea typeface="Roboto"/>
              <a:cs typeface="Roboto"/>
              <a:sym typeface="Roboto"/>
            </a:endParaRPr>
          </a:p>
        </p:txBody>
      </p:sp>
      <p:sp>
        <p:nvSpPr>
          <p:cNvPr id="118" name="Shape 118"/>
          <p:cNvSpPr/>
          <p:nvPr/>
        </p:nvSpPr>
        <p:spPr>
          <a:xfrm>
            <a:off x="4419032" y="840524"/>
            <a:ext cx="496800" cy="4968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600">
                <a:solidFill>
                  <a:schemeClr val="lt1"/>
                </a:solidFill>
                <a:latin typeface="Roboto"/>
                <a:ea typeface="Roboto"/>
                <a:cs typeface="Roboto"/>
                <a:sym typeface="Roboto"/>
              </a:rPr>
              <a:t>01</a:t>
            </a:r>
            <a:endParaRPr b="1" sz="1600">
              <a:solidFill>
                <a:schemeClr val="lt1"/>
              </a:solidFill>
              <a:latin typeface="Roboto"/>
              <a:ea typeface="Roboto"/>
              <a:cs typeface="Roboto"/>
              <a:sym typeface="Roboto"/>
            </a:endParaRPr>
          </a:p>
        </p:txBody>
      </p:sp>
      <p:sp>
        <p:nvSpPr>
          <p:cNvPr id="119" name="Shape 119"/>
          <p:cNvSpPr/>
          <p:nvPr/>
        </p:nvSpPr>
        <p:spPr>
          <a:xfrm>
            <a:off x="4419032" y="2916467"/>
            <a:ext cx="496800" cy="496800"/>
          </a:xfrm>
          <a:prstGeom prst="ellipse">
            <a:avLst/>
          </a:prstGeom>
          <a:solidFill>
            <a:srgbClr val="3370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600">
                <a:solidFill>
                  <a:schemeClr val="lt1"/>
                </a:solidFill>
                <a:latin typeface="Roboto"/>
                <a:ea typeface="Roboto"/>
                <a:cs typeface="Roboto"/>
                <a:sym typeface="Roboto"/>
              </a:rPr>
              <a:t>04</a:t>
            </a:r>
            <a:endParaRPr b="1" sz="1600">
              <a:solidFill>
                <a:schemeClr val="lt1"/>
              </a:solidFill>
              <a:latin typeface="Roboto"/>
              <a:ea typeface="Roboto"/>
              <a:cs typeface="Roboto"/>
              <a:sym typeface="Roboto"/>
            </a:endParaRPr>
          </a:p>
        </p:txBody>
      </p:sp>
      <p:sp>
        <p:nvSpPr>
          <p:cNvPr id="120" name="Shape 120"/>
          <p:cNvSpPr/>
          <p:nvPr/>
        </p:nvSpPr>
        <p:spPr>
          <a:xfrm>
            <a:off x="4419032" y="1532505"/>
            <a:ext cx="496800" cy="496800"/>
          </a:xfrm>
          <a:prstGeom prst="ellipse">
            <a:avLst/>
          </a:prstGeom>
          <a:solidFill>
            <a:srgbClr val="45818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GB" sz="1600">
                <a:solidFill>
                  <a:schemeClr val="lt1"/>
                </a:solidFill>
                <a:latin typeface="Roboto"/>
                <a:ea typeface="Roboto"/>
                <a:cs typeface="Roboto"/>
                <a:sym typeface="Roboto"/>
              </a:rPr>
              <a:t>02</a:t>
            </a:r>
            <a:endParaRPr b="1" sz="1600">
              <a:solidFill>
                <a:schemeClr val="lt1"/>
              </a:solidFill>
              <a:latin typeface="Roboto"/>
              <a:ea typeface="Roboto"/>
              <a:cs typeface="Roboto"/>
              <a:sym typeface="Roboto"/>
            </a:endParaRPr>
          </a:p>
        </p:txBody>
      </p:sp>
      <p:sp>
        <p:nvSpPr>
          <p:cNvPr id="121" name="Shape 121"/>
          <p:cNvSpPr/>
          <p:nvPr/>
        </p:nvSpPr>
        <p:spPr>
          <a:xfrm>
            <a:off x="4419032" y="3608447"/>
            <a:ext cx="496800" cy="496800"/>
          </a:xfrm>
          <a:prstGeom prst="ellipse">
            <a:avLst/>
          </a:prstGeom>
          <a:solidFill>
            <a:srgbClr val="8E7CC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600">
                <a:solidFill>
                  <a:schemeClr val="lt1"/>
                </a:solidFill>
                <a:latin typeface="Roboto"/>
                <a:ea typeface="Roboto"/>
                <a:cs typeface="Roboto"/>
                <a:sym typeface="Roboto"/>
              </a:rPr>
              <a:t>05</a:t>
            </a:r>
            <a:endParaRPr b="1" sz="1600">
              <a:solidFill>
                <a:schemeClr val="lt1"/>
              </a:solidFill>
              <a:latin typeface="Roboto"/>
              <a:ea typeface="Roboto"/>
              <a:cs typeface="Roboto"/>
              <a:sym typeface="Roboto"/>
            </a:endParaRPr>
          </a:p>
        </p:txBody>
      </p:sp>
      <p:sp>
        <p:nvSpPr>
          <p:cNvPr id="122" name="Shape 122"/>
          <p:cNvSpPr/>
          <p:nvPr/>
        </p:nvSpPr>
        <p:spPr>
          <a:xfrm>
            <a:off x="4419032" y="2224486"/>
            <a:ext cx="496800" cy="496800"/>
          </a:xfrm>
          <a:prstGeom prst="ellipse">
            <a:avLst/>
          </a:prstGeom>
          <a:solidFill>
            <a:srgbClr val="2F5EA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600">
                <a:solidFill>
                  <a:schemeClr val="lt1"/>
                </a:solidFill>
                <a:latin typeface="Roboto"/>
                <a:ea typeface="Roboto"/>
                <a:cs typeface="Roboto"/>
                <a:sym typeface="Roboto"/>
              </a:rPr>
              <a:t>03</a:t>
            </a:r>
            <a:endParaRPr b="1" sz="1600">
              <a:solidFill>
                <a:schemeClr val="lt1"/>
              </a:solidFill>
              <a:latin typeface="Roboto"/>
              <a:ea typeface="Roboto"/>
              <a:cs typeface="Roboto"/>
              <a:sym typeface="Roboto"/>
            </a:endParaRPr>
          </a:p>
        </p:txBody>
      </p:sp>
      <p:sp>
        <p:nvSpPr>
          <p:cNvPr id="123" name="Shape 123"/>
          <p:cNvSpPr txBox="1"/>
          <p:nvPr/>
        </p:nvSpPr>
        <p:spPr>
          <a:xfrm>
            <a:off x="5029200" y="827254"/>
            <a:ext cx="3720300" cy="52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400"/>
              <a:buFont typeface="Noto Sans Symbols"/>
              <a:buNone/>
            </a:pPr>
            <a:r>
              <a:rPr b="1" lang="en-GB">
                <a:solidFill>
                  <a:schemeClr val="accent1"/>
                </a:solidFill>
                <a:latin typeface="Roboto"/>
                <a:ea typeface="Roboto"/>
                <a:cs typeface="Roboto"/>
                <a:sym typeface="Roboto"/>
              </a:rPr>
              <a:t>Company Background</a:t>
            </a:r>
            <a:endParaRPr sz="1050">
              <a:solidFill>
                <a:srgbClr val="A5A5A5"/>
              </a:solidFill>
              <a:latin typeface="Roboto"/>
              <a:ea typeface="Roboto"/>
              <a:cs typeface="Roboto"/>
              <a:sym typeface="Roboto"/>
            </a:endParaRPr>
          </a:p>
        </p:txBody>
      </p:sp>
      <p:sp>
        <p:nvSpPr>
          <p:cNvPr id="124" name="Shape 124"/>
          <p:cNvSpPr txBox="1"/>
          <p:nvPr/>
        </p:nvSpPr>
        <p:spPr>
          <a:xfrm>
            <a:off x="5029200" y="1519235"/>
            <a:ext cx="3720300" cy="52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2"/>
              </a:buClr>
              <a:buSzPts val="1400"/>
              <a:buFont typeface="Noto Sans Symbols"/>
              <a:buNone/>
            </a:pPr>
            <a:r>
              <a:rPr b="1" lang="en-GB">
                <a:solidFill>
                  <a:srgbClr val="45818E"/>
                </a:solidFill>
                <a:latin typeface="Roboto"/>
                <a:ea typeface="Roboto"/>
                <a:cs typeface="Roboto"/>
                <a:sym typeface="Roboto"/>
              </a:rPr>
              <a:t>Business Model</a:t>
            </a:r>
            <a:br>
              <a:rPr b="1" lang="en-GB" sz="1400">
                <a:solidFill>
                  <a:schemeClr val="accent1"/>
                </a:solidFill>
                <a:latin typeface="Roboto"/>
                <a:ea typeface="Roboto"/>
                <a:cs typeface="Roboto"/>
                <a:sym typeface="Roboto"/>
              </a:rPr>
            </a:br>
            <a:r>
              <a:rPr lang="en-GB" sz="1100">
                <a:latin typeface="Roboto"/>
                <a:ea typeface="Roboto"/>
                <a:cs typeface="Roboto"/>
                <a:sym typeface="Roboto"/>
              </a:rPr>
              <a:t>Rover </a:t>
            </a:r>
            <a:r>
              <a:rPr lang="en-GB" sz="1100">
                <a:latin typeface="Roboto"/>
                <a:ea typeface="Roboto"/>
                <a:cs typeface="Roboto"/>
                <a:sym typeface="Roboto"/>
              </a:rPr>
              <a:t>Operating in a </a:t>
            </a:r>
            <a:r>
              <a:rPr b="1" lang="en-GB" sz="1100">
                <a:latin typeface="Roboto"/>
                <a:ea typeface="Roboto"/>
                <a:cs typeface="Roboto"/>
                <a:sym typeface="Roboto"/>
              </a:rPr>
              <a:t>Two-sided Market</a:t>
            </a:r>
            <a:endParaRPr b="1" sz="1100">
              <a:latin typeface="Roboto"/>
              <a:ea typeface="Roboto"/>
              <a:cs typeface="Roboto"/>
              <a:sym typeface="Roboto"/>
            </a:endParaRPr>
          </a:p>
        </p:txBody>
      </p:sp>
      <p:sp>
        <p:nvSpPr>
          <p:cNvPr id="125" name="Shape 125"/>
          <p:cNvSpPr txBox="1"/>
          <p:nvPr/>
        </p:nvSpPr>
        <p:spPr>
          <a:xfrm>
            <a:off x="5029200" y="2211216"/>
            <a:ext cx="3720300" cy="52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3"/>
              </a:buClr>
              <a:buSzPts val="1400"/>
              <a:buFont typeface="Noto Sans Symbols"/>
              <a:buNone/>
            </a:pPr>
            <a:r>
              <a:rPr b="1" lang="en-GB">
                <a:solidFill>
                  <a:srgbClr val="3472AB"/>
                </a:solidFill>
                <a:latin typeface="Roboto"/>
                <a:ea typeface="Roboto"/>
                <a:cs typeface="Roboto"/>
                <a:sym typeface="Roboto"/>
              </a:rPr>
              <a:t>Business Environment</a:t>
            </a:r>
            <a:br>
              <a:rPr b="1" lang="en-GB" sz="1400">
                <a:solidFill>
                  <a:schemeClr val="accent1"/>
                </a:solidFill>
                <a:latin typeface="Roboto"/>
                <a:ea typeface="Roboto"/>
                <a:cs typeface="Roboto"/>
                <a:sym typeface="Roboto"/>
              </a:rPr>
            </a:br>
            <a:r>
              <a:rPr lang="en-GB" sz="1100">
                <a:latin typeface="Roboto"/>
                <a:ea typeface="Roboto"/>
                <a:cs typeface="Roboto"/>
                <a:sym typeface="Roboto"/>
              </a:rPr>
              <a:t>How Rover </a:t>
            </a:r>
            <a:r>
              <a:rPr b="1" lang="en-GB" sz="1100">
                <a:latin typeface="Roboto"/>
                <a:ea typeface="Roboto"/>
                <a:cs typeface="Roboto"/>
                <a:sym typeface="Roboto"/>
              </a:rPr>
              <a:t>Create Value</a:t>
            </a:r>
            <a:r>
              <a:rPr lang="en-GB" sz="1100">
                <a:latin typeface="Roboto"/>
                <a:ea typeface="Roboto"/>
                <a:cs typeface="Roboto"/>
                <a:sym typeface="Roboto"/>
              </a:rPr>
              <a:t> for its Customers</a:t>
            </a:r>
            <a:endParaRPr sz="1100">
              <a:latin typeface="Roboto"/>
              <a:ea typeface="Roboto"/>
              <a:cs typeface="Roboto"/>
              <a:sym typeface="Roboto"/>
            </a:endParaRPr>
          </a:p>
        </p:txBody>
      </p:sp>
      <p:sp>
        <p:nvSpPr>
          <p:cNvPr id="126" name="Shape 126"/>
          <p:cNvSpPr txBox="1"/>
          <p:nvPr/>
        </p:nvSpPr>
        <p:spPr>
          <a:xfrm>
            <a:off x="5029200" y="2903197"/>
            <a:ext cx="3720300" cy="52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4"/>
              </a:buClr>
              <a:buSzPts val="1400"/>
              <a:buFont typeface="Noto Sans Symbols"/>
              <a:buNone/>
            </a:pPr>
            <a:r>
              <a:rPr b="1" lang="en-GB">
                <a:solidFill>
                  <a:srgbClr val="3370A7"/>
                </a:solidFill>
                <a:latin typeface="Roboto"/>
                <a:ea typeface="Roboto"/>
                <a:cs typeface="Roboto"/>
                <a:sym typeface="Roboto"/>
              </a:rPr>
              <a:t>Challenges</a:t>
            </a:r>
            <a:r>
              <a:rPr b="1" lang="en-GB">
                <a:solidFill>
                  <a:srgbClr val="3370A7"/>
                </a:solidFill>
                <a:latin typeface="Roboto"/>
                <a:ea typeface="Roboto"/>
                <a:cs typeface="Roboto"/>
                <a:sym typeface="Roboto"/>
              </a:rPr>
              <a:t> in Sharing Economy</a:t>
            </a:r>
            <a:br>
              <a:rPr b="1" lang="en-GB" sz="1400">
                <a:solidFill>
                  <a:srgbClr val="3370A7"/>
                </a:solidFill>
                <a:latin typeface="Roboto"/>
                <a:ea typeface="Roboto"/>
                <a:cs typeface="Roboto"/>
                <a:sym typeface="Roboto"/>
              </a:rPr>
            </a:br>
            <a:r>
              <a:rPr lang="en-GB" sz="1100">
                <a:latin typeface="Roboto"/>
                <a:ea typeface="Roboto"/>
                <a:cs typeface="Roboto"/>
                <a:sym typeface="Roboto"/>
              </a:rPr>
              <a:t>Challenges Rover </a:t>
            </a:r>
            <a:r>
              <a:rPr lang="en-GB" sz="1100">
                <a:latin typeface="Roboto"/>
                <a:ea typeface="Roboto"/>
                <a:cs typeface="Roboto"/>
                <a:sym typeface="Roboto"/>
              </a:rPr>
              <a:t>face</a:t>
            </a:r>
            <a:r>
              <a:rPr lang="en-GB" sz="1100">
                <a:latin typeface="Roboto"/>
                <a:ea typeface="Roboto"/>
                <a:cs typeface="Roboto"/>
                <a:sym typeface="Roboto"/>
              </a:rPr>
              <a:t> as a Sharing Economy Startup in terms of </a:t>
            </a:r>
            <a:r>
              <a:rPr b="1" lang="en-GB" sz="1100">
                <a:latin typeface="Roboto"/>
                <a:ea typeface="Roboto"/>
                <a:cs typeface="Roboto"/>
                <a:sym typeface="Roboto"/>
              </a:rPr>
              <a:t>Quality Assurance &amp; Trust Issues</a:t>
            </a:r>
            <a:endParaRPr b="1" sz="1100">
              <a:latin typeface="Roboto"/>
              <a:ea typeface="Roboto"/>
              <a:cs typeface="Roboto"/>
              <a:sym typeface="Roboto"/>
            </a:endParaRPr>
          </a:p>
        </p:txBody>
      </p:sp>
      <p:sp>
        <p:nvSpPr>
          <p:cNvPr id="127" name="Shape 127"/>
          <p:cNvSpPr txBox="1"/>
          <p:nvPr/>
        </p:nvSpPr>
        <p:spPr>
          <a:xfrm>
            <a:off x="5029200" y="3595177"/>
            <a:ext cx="3720300" cy="52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4"/>
              </a:buClr>
              <a:buSzPts val="1400"/>
              <a:buFont typeface="Noto Sans Symbols"/>
              <a:buNone/>
            </a:pPr>
            <a:r>
              <a:rPr b="1" lang="en-GB">
                <a:solidFill>
                  <a:srgbClr val="8E7CC3"/>
                </a:solidFill>
                <a:latin typeface="Roboto"/>
                <a:ea typeface="Roboto"/>
                <a:cs typeface="Roboto"/>
                <a:sym typeface="Roboto"/>
              </a:rPr>
              <a:t>Recommendations</a:t>
            </a:r>
            <a:endParaRPr sz="1050">
              <a:solidFill>
                <a:srgbClr val="A5A5A5"/>
              </a:solidFill>
              <a:latin typeface="Roboto"/>
              <a:ea typeface="Roboto"/>
              <a:cs typeface="Roboto"/>
              <a:sym typeface="Roboto"/>
            </a:endParaRPr>
          </a:p>
        </p:txBody>
      </p:sp>
      <p:cxnSp>
        <p:nvCxnSpPr>
          <p:cNvPr id="128" name="Shape 128"/>
          <p:cNvCxnSpPr/>
          <p:nvPr/>
        </p:nvCxnSpPr>
        <p:spPr>
          <a:xfrm>
            <a:off x="4286656" y="1284454"/>
            <a:ext cx="0" cy="3277800"/>
          </a:xfrm>
          <a:prstGeom prst="straightConnector1">
            <a:avLst/>
          </a:prstGeom>
          <a:noFill/>
          <a:ln cap="flat" cmpd="sng" w="12700">
            <a:solidFill>
              <a:srgbClr val="D8D8D8"/>
            </a:solidFill>
            <a:prstDash val="solid"/>
            <a:round/>
            <a:headEnd len="sm" w="sm" type="none"/>
            <a:tailEnd len="sm" w="sm" type="none"/>
          </a:ln>
        </p:spPr>
      </p:cxnSp>
      <p:sp>
        <p:nvSpPr>
          <p:cNvPr id="129" name="Shape 129"/>
          <p:cNvSpPr txBox="1"/>
          <p:nvPr/>
        </p:nvSpPr>
        <p:spPr>
          <a:xfrm>
            <a:off x="1334275" y="1571725"/>
            <a:ext cx="2560200" cy="59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800">
                <a:latin typeface="Roboto"/>
                <a:ea typeface="Roboto"/>
                <a:cs typeface="Roboto"/>
                <a:sym typeface="Roboto"/>
              </a:rPr>
              <a:t>What we will cover…</a:t>
            </a:r>
            <a:br>
              <a:rPr b="1" lang="en-GB" sz="1800">
                <a:latin typeface="Roboto"/>
                <a:ea typeface="Roboto"/>
                <a:cs typeface="Roboto"/>
                <a:sym typeface="Roboto"/>
              </a:rPr>
            </a:br>
            <a:r>
              <a:rPr lang="en-GB" sz="1600">
                <a:latin typeface="Roboto"/>
                <a:ea typeface="Roboto"/>
                <a:cs typeface="Roboto"/>
                <a:sym typeface="Roboto"/>
              </a:rPr>
              <a:t>In the next 20 minutes</a:t>
            </a:r>
            <a:endParaRPr sz="1600">
              <a:latin typeface="Roboto"/>
              <a:ea typeface="Roboto"/>
              <a:cs typeface="Roboto"/>
              <a:sym typeface="Roboto"/>
            </a:endParaRPr>
          </a:p>
        </p:txBody>
      </p:sp>
      <p:sp>
        <p:nvSpPr>
          <p:cNvPr id="130" name="Shape 130"/>
          <p:cNvSpPr/>
          <p:nvPr/>
        </p:nvSpPr>
        <p:spPr>
          <a:xfrm>
            <a:off x="4419032" y="4294247"/>
            <a:ext cx="496800" cy="496800"/>
          </a:xfrm>
          <a:prstGeom prst="ellipse">
            <a:avLst/>
          </a:prstGeom>
          <a:solidFill>
            <a:srgbClr val="351C7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600">
                <a:solidFill>
                  <a:schemeClr val="lt1"/>
                </a:solidFill>
                <a:latin typeface="Roboto"/>
                <a:ea typeface="Roboto"/>
                <a:cs typeface="Roboto"/>
                <a:sym typeface="Roboto"/>
              </a:rPr>
              <a:t>06</a:t>
            </a:r>
            <a:endParaRPr b="1" sz="1600">
              <a:solidFill>
                <a:schemeClr val="lt1"/>
              </a:solidFill>
              <a:latin typeface="Roboto"/>
              <a:ea typeface="Roboto"/>
              <a:cs typeface="Roboto"/>
              <a:sym typeface="Roboto"/>
            </a:endParaRPr>
          </a:p>
        </p:txBody>
      </p:sp>
      <p:sp>
        <p:nvSpPr>
          <p:cNvPr id="131" name="Shape 131"/>
          <p:cNvSpPr txBox="1"/>
          <p:nvPr/>
        </p:nvSpPr>
        <p:spPr>
          <a:xfrm>
            <a:off x="5029200" y="4280977"/>
            <a:ext cx="3720300" cy="523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4"/>
              </a:buClr>
              <a:buSzPts val="1400"/>
              <a:buFont typeface="Noto Sans Symbols"/>
              <a:buNone/>
            </a:pPr>
            <a:r>
              <a:rPr b="1" lang="en-GB">
                <a:solidFill>
                  <a:srgbClr val="351C75"/>
                </a:solidFill>
                <a:latin typeface="Roboto"/>
                <a:ea typeface="Roboto"/>
                <a:cs typeface="Roboto"/>
                <a:sym typeface="Roboto"/>
              </a:rPr>
              <a:t>Appendix &amp; References</a:t>
            </a:r>
            <a:endParaRPr sz="1050">
              <a:solidFill>
                <a:srgbClr val="A5A5A5"/>
              </a:solidFill>
              <a:latin typeface="Roboto"/>
              <a:ea typeface="Roboto"/>
              <a:cs typeface="Roboto"/>
              <a:sym typeface="Roboto"/>
            </a:endParaRPr>
          </a:p>
        </p:txBody>
      </p:sp>
      <p:pic>
        <p:nvPicPr>
          <p:cNvPr id="132" name="Shape 132"/>
          <p:cNvPicPr preferRelativeResize="0"/>
          <p:nvPr/>
        </p:nvPicPr>
        <p:blipFill>
          <a:blip r:embed="rId3">
            <a:alphaModFix/>
          </a:blip>
          <a:stretch>
            <a:fillRect/>
          </a:stretch>
        </p:blipFill>
        <p:spPr>
          <a:xfrm>
            <a:off x="586325" y="1433450"/>
            <a:ext cx="595850" cy="595850"/>
          </a:xfrm>
          <a:prstGeom prst="rect">
            <a:avLst/>
          </a:prstGeom>
          <a:noFill/>
          <a:ln>
            <a:noFill/>
          </a:ln>
        </p:spPr>
      </p:pic>
      <p:sp>
        <p:nvSpPr>
          <p:cNvPr id="133" name="Shape 133"/>
          <p:cNvSpPr txBox="1"/>
          <p:nvPr/>
        </p:nvSpPr>
        <p:spPr>
          <a:xfrm>
            <a:off x="1221775" y="2081525"/>
            <a:ext cx="2458500" cy="191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txBox="1"/>
          <p:nvPr/>
        </p:nvSpPr>
        <p:spPr>
          <a:xfrm>
            <a:off x="1170925" y="2265875"/>
            <a:ext cx="2560200" cy="2015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b="1">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p:nvPr/>
        </p:nvSpPr>
        <p:spPr>
          <a:xfrm>
            <a:off x="-1680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Roboto Slab Light"/>
              <a:ea typeface="Roboto Slab Light"/>
              <a:cs typeface="Roboto Slab Light"/>
              <a:sym typeface="Roboto Slab Light"/>
            </a:endParaRPr>
          </a:p>
        </p:txBody>
      </p:sp>
      <p:sp>
        <p:nvSpPr>
          <p:cNvPr id="660" name="Shape 660"/>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Trust &amp; Guarantee</a:t>
            </a:r>
            <a:endParaRPr b="1" sz="2400">
              <a:latin typeface="Roboto"/>
              <a:ea typeface="Roboto"/>
              <a:cs typeface="Roboto"/>
              <a:sym typeface="Roboto"/>
            </a:endParaRPr>
          </a:p>
        </p:txBody>
      </p:sp>
      <p:sp>
        <p:nvSpPr>
          <p:cNvPr id="661" name="Shape 661"/>
          <p:cNvSpPr/>
          <p:nvPr/>
        </p:nvSpPr>
        <p:spPr>
          <a:xfrm>
            <a:off x="4856739" y="1929519"/>
            <a:ext cx="1122600" cy="2762100"/>
          </a:xfrm>
          <a:custGeom>
            <a:pathLst>
              <a:path extrusionOk="0" h="120000" w="120000">
                <a:moveTo>
                  <a:pt x="61474" y="0"/>
                </a:moveTo>
                <a:lnTo>
                  <a:pt x="64536" y="92"/>
                </a:lnTo>
                <a:lnTo>
                  <a:pt x="67485" y="461"/>
                </a:lnTo>
                <a:lnTo>
                  <a:pt x="70207" y="1060"/>
                </a:lnTo>
                <a:lnTo>
                  <a:pt x="72589" y="1844"/>
                </a:lnTo>
                <a:lnTo>
                  <a:pt x="74631" y="2812"/>
                </a:lnTo>
                <a:lnTo>
                  <a:pt x="75992" y="3918"/>
                </a:lnTo>
                <a:lnTo>
                  <a:pt x="76899" y="5117"/>
                </a:lnTo>
                <a:lnTo>
                  <a:pt x="77126" y="6361"/>
                </a:lnTo>
                <a:lnTo>
                  <a:pt x="77126" y="6361"/>
                </a:lnTo>
                <a:lnTo>
                  <a:pt x="76899" y="7514"/>
                </a:lnTo>
                <a:lnTo>
                  <a:pt x="76105" y="8666"/>
                </a:lnTo>
                <a:lnTo>
                  <a:pt x="74971" y="9681"/>
                </a:lnTo>
                <a:lnTo>
                  <a:pt x="73156" y="10649"/>
                </a:lnTo>
                <a:lnTo>
                  <a:pt x="72362" y="10971"/>
                </a:lnTo>
                <a:lnTo>
                  <a:pt x="71455" y="11294"/>
                </a:lnTo>
                <a:lnTo>
                  <a:pt x="66238" y="13046"/>
                </a:lnTo>
                <a:lnTo>
                  <a:pt x="111153" y="12954"/>
                </a:lnTo>
                <a:lnTo>
                  <a:pt x="112287" y="13092"/>
                </a:lnTo>
                <a:lnTo>
                  <a:pt x="113648" y="13230"/>
                </a:lnTo>
                <a:lnTo>
                  <a:pt x="114896" y="13461"/>
                </a:lnTo>
                <a:lnTo>
                  <a:pt x="116257" y="13784"/>
                </a:lnTo>
                <a:lnTo>
                  <a:pt x="117391" y="14245"/>
                </a:lnTo>
                <a:lnTo>
                  <a:pt x="118525" y="14798"/>
                </a:lnTo>
                <a:lnTo>
                  <a:pt x="119319" y="15582"/>
                </a:lnTo>
                <a:lnTo>
                  <a:pt x="119886" y="16457"/>
                </a:lnTo>
                <a:lnTo>
                  <a:pt x="120000" y="17564"/>
                </a:lnTo>
                <a:lnTo>
                  <a:pt x="120000" y="81321"/>
                </a:lnTo>
                <a:lnTo>
                  <a:pt x="120000" y="88236"/>
                </a:lnTo>
                <a:lnTo>
                  <a:pt x="117391" y="87637"/>
                </a:lnTo>
                <a:lnTo>
                  <a:pt x="114555" y="87130"/>
                </a:lnTo>
                <a:lnTo>
                  <a:pt x="111493" y="86853"/>
                </a:lnTo>
                <a:lnTo>
                  <a:pt x="108431" y="86761"/>
                </a:lnTo>
                <a:lnTo>
                  <a:pt x="108431" y="86761"/>
                </a:lnTo>
                <a:lnTo>
                  <a:pt x="105141" y="86853"/>
                </a:lnTo>
                <a:lnTo>
                  <a:pt x="102079" y="87176"/>
                </a:lnTo>
                <a:lnTo>
                  <a:pt x="99130" y="87683"/>
                </a:lnTo>
                <a:lnTo>
                  <a:pt x="96408" y="88328"/>
                </a:lnTo>
                <a:lnTo>
                  <a:pt x="93913" y="89204"/>
                </a:lnTo>
                <a:lnTo>
                  <a:pt x="91758" y="90218"/>
                </a:lnTo>
                <a:lnTo>
                  <a:pt x="90170" y="91325"/>
                </a:lnTo>
                <a:lnTo>
                  <a:pt x="88809" y="92524"/>
                </a:lnTo>
                <a:lnTo>
                  <a:pt x="88128" y="93768"/>
                </a:lnTo>
                <a:lnTo>
                  <a:pt x="87901" y="95059"/>
                </a:lnTo>
                <a:lnTo>
                  <a:pt x="88128" y="96396"/>
                </a:lnTo>
                <a:lnTo>
                  <a:pt x="88809" y="97641"/>
                </a:lnTo>
                <a:lnTo>
                  <a:pt x="90056" y="98839"/>
                </a:lnTo>
                <a:lnTo>
                  <a:pt x="91644" y="99946"/>
                </a:lnTo>
                <a:lnTo>
                  <a:pt x="93799" y="100960"/>
                </a:lnTo>
                <a:lnTo>
                  <a:pt x="96294" y="101836"/>
                </a:lnTo>
                <a:lnTo>
                  <a:pt x="99017" y="102481"/>
                </a:lnTo>
                <a:lnTo>
                  <a:pt x="101965" y="103034"/>
                </a:lnTo>
                <a:lnTo>
                  <a:pt x="105028" y="103311"/>
                </a:lnTo>
                <a:lnTo>
                  <a:pt x="108204" y="103403"/>
                </a:lnTo>
                <a:lnTo>
                  <a:pt x="108317" y="103403"/>
                </a:lnTo>
                <a:lnTo>
                  <a:pt x="111379" y="103311"/>
                </a:lnTo>
                <a:lnTo>
                  <a:pt x="114328" y="103081"/>
                </a:lnTo>
                <a:lnTo>
                  <a:pt x="117277" y="102573"/>
                </a:lnTo>
                <a:lnTo>
                  <a:pt x="119886" y="101974"/>
                </a:lnTo>
                <a:lnTo>
                  <a:pt x="119773" y="116450"/>
                </a:lnTo>
                <a:lnTo>
                  <a:pt x="119546" y="116911"/>
                </a:lnTo>
                <a:lnTo>
                  <a:pt x="119206" y="117464"/>
                </a:lnTo>
                <a:lnTo>
                  <a:pt x="118638" y="117971"/>
                </a:lnTo>
                <a:lnTo>
                  <a:pt x="117731" y="118478"/>
                </a:lnTo>
                <a:lnTo>
                  <a:pt x="116710" y="118939"/>
                </a:lnTo>
                <a:lnTo>
                  <a:pt x="115236" y="119354"/>
                </a:lnTo>
                <a:lnTo>
                  <a:pt x="113421" y="119677"/>
                </a:lnTo>
                <a:lnTo>
                  <a:pt x="111266" y="119907"/>
                </a:lnTo>
                <a:lnTo>
                  <a:pt x="108544" y="120000"/>
                </a:lnTo>
                <a:lnTo>
                  <a:pt x="8279" y="120000"/>
                </a:lnTo>
                <a:lnTo>
                  <a:pt x="7032" y="119907"/>
                </a:lnTo>
                <a:lnTo>
                  <a:pt x="5784" y="119723"/>
                </a:lnTo>
                <a:lnTo>
                  <a:pt x="4536" y="119446"/>
                </a:lnTo>
                <a:lnTo>
                  <a:pt x="3289" y="119124"/>
                </a:lnTo>
                <a:lnTo>
                  <a:pt x="2155" y="118663"/>
                </a:lnTo>
                <a:lnTo>
                  <a:pt x="1134" y="118017"/>
                </a:lnTo>
                <a:lnTo>
                  <a:pt x="453" y="117280"/>
                </a:lnTo>
                <a:lnTo>
                  <a:pt x="0" y="116358"/>
                </a:lnTo>
                <a:lnTo>
                  <a:pt x="0" y="21575"/>
                </a:lnTo>
                <a:lnTo>
                  <a:pt x="0" y="21575"/>
                </a:lnTo>
                <a:lnTo>
                  <a:pt x="0" y="17748"/>
                </a:lnTo>
                <a:lnTo>
                  <a:pt x="0" y="17748"/>
                </a:lnTo>
                <a:lnTo>
                  <a:pt x="0" y="16780"/>
                </a:lnTo>
                <a:lnTo>
                  <a:pt x="113" y="16319"/>
                </a:lnTo>
                <a:lnTo>
                  <a:pt x="340" y="15858"/>
                </a:lnTo>
                <a:lnTo>
                  <a:pt x="793" y="15351"/>
                </a:lnTo>
                <a:lnTo>
                  <a:pt x="1361" y="14890"/>
                </a:lnTo>
                <a:lnTo>
                  <a:pt x="2381" y="14429"/>
                </a:lnTo>
                <a:lnTo>
                  <a:pt x="3516" y="13968"/>
                </a:lnTo>
                <a:lnTo>
                  <a:pt x="4990" y="13645"/>
                </a:lnTo>
                <a:lnTo>
                  <a:pt x="6691" y="13369"/>
                </a:lnTo>
                <a:lnTo>
                  <a:pt x="8960" y="13184"/>
                </a:lnTo>
                <a:lnTo>
                  <a:pt x="11455" y="13092"/>
                </a:lnTo>
                <a:lnTo>
                  <a:pt x="13950" y="13092"/>
                </a:lnTo>
                <a:lnTo>
                  <a:pt x="56824" y="13046"/>
                </a:lnTo>
                <a:lnTo>
                  <a:pt x="51720" y="11294"/>
                </a:lnTo>
                <a:lnTo>
                  <a:pt x="50699" y="10971"/>
                </a:lnTo>
                <a:lnTo>
                  <a:pt x="49905" y="10649"/>
                </a:lnTo>
                <a:lnTo>
                  <a:pt x="48090" y="9681"/>
                </a:lnTo>
                <a:lnTo>
                  <a:pt x="46843" y="8666"/>
                </a:lnTo>
                <a:lnTo>
                  <a:pt x="46162" y="7560"/>
                </a:lnTo>
                <a:lnTo>
                  <a:pt x="45935" y="6361"/>
                </a:lnTo>
                <a:lnTo>
                  <a:pt x="45935" y="6361"/>
                </a:lnTo>
                <a:lnTo>
                  <a:pt x="46162" y="5117"/>
                </a:lnTo>
                <a:lnTo>
                  <a:pt x="47069" y="3918"/>
                </a:lnTo>
                <a:lnTo>
                  <a:pt x="48544" y="2812"/>
                </a:lnTo>
                <a:lnTo>
                  <a:pt x="50359" y="1844"/>
                </a:lnTo>
                <a:lnTo>
                  <a:pt x="52854" y="1060"/>
                </a:lnTo>
                <a:lnTo>
                  <a:pt x="55463" y="461"/>
                </a:lnTo>
                <a:lnTo>
                  <a:pt x="58412" y="138"/>
                </a:lnTo>
                <a:lnTo>
                  <a:pt x="61474" y="0"/>
                </a:lnTo>
                <a:close/>
              </a:path>
            </a:pathLst>
          </a:custGeom>
          <a:solidFill>
            <a:srgbClr val="3C78D8">
              <a:alpha val="45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pic>
        <p:nvPicPr>
          <p:cNvPr id="662" name="Shape 662"/>
          <p:cNvPicPr preferRelativeResize="0"/>
          <p:nvPr/>
        </p:nvPicPr>
        <p:blipFill>
          <a:blip r:embed="rId3">
            <a:alphaModFix amt="60000"/>
          </a:blip>
          <a:stretch>
            <a:fillRect/>
          </a:stretch>
        </p:blipFill>
        <p:spPr>
          <a:xfrm>
            <a:off x="6368125" y="1183500"/>
            <a:ext cx="795025" cy="795025"/>
          </a:xfrm>
          <a:prstGeom prst="rect">
            <a:avLst/>
          </a:prstGeom>
          <a:noFill/>
          <a:ln>
            <a:noFill/>
          </a:ln>
        </p:spPr>
      </p:pic>
      <p:sp>
        <p:nvSpPr>
          <p:cNvPr id="663" name="Shape 663"/>
          <p:cNvSpPr txBox="1"/>
          <p:nvPr/>
        </p:nvSpPr>
        <p:spPr>
          <a:xfrm>
            <a:off x="214500" y="985368"/>
            <a:ext cx="4124100" cy="47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01A59E"/>
                </a:solidFill>
                <a:latin typeface="Roboto"/>
                <a:ea typeface="Roboto"/>
                <a:cs typeface="Roboto"/>
                <a:sym typeface="Roboto"/>
              </a:rPr>
              <a:t>High Credibility Sitters</a:t>
            </a:r>
            <a:endParaRPr b="1" sz="2800">
              <a:solidFill>
                <a:srgbClr val="01A59E"/>
              </a:solidFill>
              <a:latin typeface="Roboto"/>
              <a:ea typeface="Roboto"/>
              <a:cs typeface="Roboto"/>
              <a:sym typeface="Roboto"/>
            </a:endParaRPr>
          </a:p>
        </p:txBody>
      </p:sp>
      <p:grpSp>
        <p:nvGrpSpPr>
          <p:cNvPr id="664" name="Shape 664"/>
          <p:cNvGrpSpPr/>
          <p:nvPr/>
        </p:nvGrpSpPr>
        <p:grpSpPr>
          <a:xfrm>
            <a:off x="4856739" y="1056246"/>
            <a:ext cx="3632205" cy="2768467"/>
            <a:chOff x="4250314" y="806184"/>
            <a:chExt cx="3632205" cy="2768467"/>
          </a:xfrm>
        </p:grpSpPr>
        <p:sp>
          <p:nvSpPr>
            <p:cNvPr id="665" name="Shape 665"/>
            <p:cNvSpPr/>
            <p:nvPr/>
          </p:nvSpPr>
          <p:spPr>
            <a:xfrm>
              <a:off x="4250314" y="806184"/>
              <a:ext cx="2762100" cy="1123800"/>
            </a:xfrm>
            <a:custGeom>
              <a:pathLst>
                <a:path extrusionOk="0" h="120000" w="120000">
                  <a:moveTo>
                    <a:pt x="3595" y="0"/>
                  </a:moveTo>
                  <a:lnTo>
                    <a:pt x="98470" y="0"/>
                  </a:lnTo>
                  <a:lnTo>
                    <a:pt x="98470" y="0"/>
                  </a:lnTo>
                  <a:lnTo>
                    <a:pt x="102205" y="0"/>
                  </a:lnTo>
                  <a:lnTo>
                    <a:pt x="102251" y="0"/>
                  </a:lnTo>
                  <a:lnTo>
                    <a:pt x="103219" y="0"/>
                  </a:lnTo>
                  <a:lnTo>
                    <a:pt x="103634" y="113"/>
                  </a:lnTo>
                  <a:lnTo>
                    <a:pt x="104141" y="453"/>
                  </a:lnTo>
                  <a:lnTo>
                    <a:pt x="104602" y="906"/>
                  </a:lnTo>
                  <a:lnTo>
                    <a:pt x="105063" y="1586"/>
                  </a:lnTo>
                  <a:lnTo>
                    <a:pt x="105570" y="2492"/>
                  </a:lnTo>
                  <a:lnTo>
                    <a:pt x="105985" y="3512"/>
                  </a:lnTo>
                  <a:lnTo>
                    <a:pt x="106400" y="5099"/>
                  </a:lnTo>
                  <a:lnTo>
                    <a:pt x="106676" y="6798"/>
                  </a:lnTo>
                  <a:lnTo>
                    <a:pt x="106861" y="8951"/>
                  </a:lnTo>
                  <a:lnTo>
                    <a:pt x="106907" y="11558"/>
                  </a:lnTo>
                  <a:lnTo>
                    <a:pt x="106953" y="14050"/>
                  </a:lnTo>
                  <a:lnTo>
                    <a:pt x="106953" y="56770"/>
                  </a:lnTo>
                  <a:lnTo>
                    <a:pt x="108659" y="51671"/>
                  </a:lnTo>
                  <a:lnTo>
                    <a:pt x="109028" y="50651"/>
                  </a:lnTo>
                  <a:lnTo>
                    <a:pt x="109396" y="49858"/>
                  </a:lnTo>
                  <a:lnTo>
                    <a:pt x="110318" y="48158"/>
                  </a:lnTo>
                  <a:lnTo>
                    <a:pt x="111379" y="46912"/>
                  </a:lnTo>
                  <a:lnTo>
                    <a:pt x="112485" y="46118"/>
                  </a:lnTo>
                  <a:lnTo>
                    <a:pt x="113638" y="45892"/>
                  </a:lnTo>
                  <a:lnTo>
                    <a:pt x="113638" y="45892"/>
                  </a:lnTo>
                  <a:lnTo>
                    <a:pt x="114928" y="46232"/>
                  </a:lnTo>
                  <a:lnTo>
                    <a:pt x="116081" y="47025"/>
                  </a:lnTo>
                  <a:lnTo>
                    <a:pt x="117187" y="48385"/>
                  </a:lnTo>
                  <a:lnTo>
                    <a:pt x="118109" y="50424"/>
                  </a:lnTo>
                  <a:lnTo>
                    <a:pt x="118939" y="52804"/>
                  </a:lnTo>
                  <a:lnTo>
                    <a:pt x="119538" y="55524"/>
                  </a:lnTo>
                  <a:lnTo>
                    <a:pt x="119907" y="58470"/>
                  </a:lnTo>
                  <a:lnTo>
                    <a:pt x="120000" y="61529"/>
                  </a:lnTo>
                  <a:lnTo>
                    <a:pt x="119907" y="64589"/>
                  </a:lnTo>
                  <a:lnTo>
                    <a:pt x="119538" y="67535"/>
                  </a:lnTo>
                  <a:lnTo>
                    <a:pt x="118939" y="70254"/>
                  </a:lnTo>
                  <a:lnTo>
                    <a:pt x="118155" y="72634"/>
                  </a:lnTo>
                  <a:lnTo>
                    <a:pt x="117187" y="74560"/>
                  </a:lnTo>
                  <a:lnTo>
                    <a:pt x="116127" y="76033"/>
                  </a:lnTo>
                  <a:lnTo>
                    <a:pt x="114928" y="76827"/>
                  </a:lnTo>
                  <a:lnTo>
                    <a:pt x="113684" y="77167"/>
                  </a:lnTo>
                  <a:lnTo>
                    <a:pt x="113638" y="77167"/>
                  </a:lnTo>
                  <a:lnTo>
                    <a:pt x="112485" y="76940"/>
                  </a:lnTo>
                  <a:lnTo>
                    <a:pt x="111379" y="76147"/>
                  </a:lnTo>
                  <a:lnTo>
                    <a:pt x="110318" y="74787"/>
                  </a:lnTo>
                  <a:lnTo>
                    <a:pt x="109396" y="73201"/>
                  </a:lnTo>
                  <a:lnTo>
                    <a:pt x="109028" y="72407"/>
                  </a:lnTo>
                  <a:lnTo>
                    <a:pt x="108751" y="71388"/>
                  </a:lnTo>
                  <a:lnTo>
                    <a:pt x="106953" y="66175"/>
                  </a:lnTo>
                  <a:lnTo>
                    <a:pt x="106999" y="111048"/>
                  </a:lnTo>
                  <a:lnTo>
                    <a:pt x="106907" y="112294"/>
                  </a:lnTo>
                  <a:lnTo>
                    <a:pt x="106769" y="113541"/>
                  </a:lnTo>
                  <a:lnTo>
                    <a:pt x="106584" y="114900"/>
                  </a:lnTo>
                  <a:lnTo>
                    <a:pt x="106215" y="116147"/>
                  </a:lnTo>
                  <a:lnTo>
                    <a:pt x="105754" y="117393"/>
                  </a:lnTo>
                  <a:lnTo>
                    <a:pt x="105201" y="118300"/>
                  </a:lnTo>
                  <a:lnTo>
                    <a:pt x="104417" y="119206"/>
                  </a:lnTo>
                  <a:lnTo>
                    <a:pt x="103495" y="119773"/>
                  </a:lnTo>
                  <a:lnTo>
                    <a:pt x="102389" y="120000"/>
                  </a:lnTo>
                  <a:lnTo>
                    <a:pt x="38724" y="120000"/>
                  </a:lnTo>
                  <a:lnTo>
                    <a:pt x="31717" y="120000"/>
                  </a:lnTo>
                  <a:lnTo>
                    <a:pt x="32316" y="117280"/>
                  </a:lnTo>
                  <a:lnTo>
                    <a:pt x="32823" y="114447"/>
                  </a:lnTo>
                  <a:lnTo>
                    <a:pt x="33100" y="111501"/>
                  </a:lnTo>
                  <a:lnTo>
                    <a:pt x="33192" y="108328"/>
                  </a:lnTo>
                  <a:lnTo>
                    <a:pt x="33192" y="108328"/>
                  </a:lnTo>
                  <a:lnTo>
                    <a:pt x="33100" y="105155"/>
                  </a:lnTo>
                  <a:lnTo>
                    <a:pt x="32823" y="101983"/>
                  </a:lnTo>
                  <a:lnTo>
                    <a:pt x="32270" y="99036"/>
                  </a:lnTo>
                  <a:lnTo>
                    <a:pt x="31625" y="96317"/>
                  </a:lnTo>
                  <a:lnTo>
                    <a:pt x="30795" y="93824"/>
                  </a:lnTo>
                  <a:lnTo>
                    <a:pt x="29781" y="91671"/>
                  </a:lnTo>
                  <a:lnTo>
                    <a:pt x="28674" y="90084"/>
                  </a:lnTo>
                  <a:lnTo>
                    <a:pt x="27475" y="88838"/>
                  </a:lnTo>
                  <a:lnTo>
                    <a:pt x="26185" y="88045"/>
                  </a:lnTo>
                  <a:lnTo>
                    <a:pt x="24894" y="87818"/>
                  </a:lnTo>
                  <a:lnTo>
                    <a:pt x="23603" y="88045"/>
                  </a:lnTo>
                  <a:lnTo>
                    <a:pt x="22312" y="88838"/>
                  </a:lnTo>
                  <a:lnTo>
                    <a:pt x="21114" y="90084"/>
                  </a:lnTo>
                  <a:lnTo>
                    <a:pt x="20007" y="91671"/>
                  </a:lnTo>
                  <a:lnTo>
                    <a:pt x="18993" y="93824"/>
                  </a:lnTo>
                  <a:lnTo>
                    <a:pt x="18117" y="96203"/>
                  </a:lnTo>
                  <a:lnTo>
                    <a:pt x="17472" y="98923"/>
                  </a:lnTo>
                  <a:lnTo>
                    <a:pt x="16965" y="101869"/>
                  </a:lnTo>
                  <a:lnTo>
                    <a:pt x="16642" y="105042"/>
                  </a:lnTo>
                  <a:lnTo>
                    <a:pt x="16550" y="108215"/>
                  </a:lnTo>
                  <a:lnTo>
                    <a:pt x="16550" y="108215"/>
                  </a:lnTo>
                  <a:lnTo>
                    <a:pt x="16642" y="111388"/>
                  </a:lnTo>
                  <a:lnTo>
                    <a:pt x="16918" y="114334"/>
                  </a:lnTo>
                  <a:lnTo>
                    <a:pt x="17379" y="117167"/>
                  </a:lnTo>
                  <a:lnTo>
                    <a:pt x="17979" y="119886"/>
                  </a:lnTo>
                  <a:lnTo>
                    <a:pt x="3503" y="119773"/>
                  </a:lnTo>
                  <a:lnTo>
                    <a:pt x="3042" y="119546"/>
                  </a:lnTo>
                  <a:lnTo>
                    <a:pt x="2535" y="119093"/>
                  </a:lnTo>
                  <a:lnTo>
                    <a:pt x="2028" y="118526"/>
                  </a:lnTo>
                  <a:lnTo>
                    <a:pt x="1475" y="117733"/>
                  </a:lnTo>
                  <a:lnTo>
                    <a:pt x="1014" y="116713"/>
                  </a:lnTo>
                  <a:lnTo>
                    <a:pt x="645" y="115127"/>
                  </a:lnTo>
                  <a:lnTo>
                    <a:pt x="276" y="113314"/>
                  </a:lnTo>
                  <a:lnTo>
                    <a:pt x="46" y="111161"/>
                  </a:lnTo>
                  <a:lnTo>
                    <a:pt x="0" y="108555"/>
                  </a:lnTo>
                  <a:lnTo>
                    <a:pt x="0" y="8385"/>
                  </a:lnTo>
                  <a:lnTo>
                    <a:pt x="92" y="7025"/>
                  </a:lnTo>
                  <a:lnTo>
                    <a:pt x="230" y="5892"/>
                  </a:lnTo>
                  <a:lnTo>
                    <a:pt x="461" y="4645"/>
                  </a:lnTo>
                  <a:lnTo>
                    <a:pt x="875" y="3286"/>
                  </a:lnTo>
                  <a:lnTo>
                    <a:pt x="1290" y="2266"/>
                  </a:lnTo>
                  <a:lnTo>
                    <a:pt x="1936" y="1246"/>
                  </a:lnTo>
                  <a:lnTo>
                    <a:pt x="2673" y="453"/>
                  </a:lnTo>
                  <a:lnTo>
                    <a:pt x="3595" y="0"/>
                  </a:lnTo>
                  <a:close/>
                </a:path>
              </a:pathLst>
            </a:custGeom>
            <a:solidFill>
              <a:srgbClr val="45818E">
                <a:alpha val="3385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66" name="Shape 666"/>
            <p:cNvSpPr/>
            <p:nvPr/>
          </p:nvSpPr>
          <p:spPr>
            <a:xfrm>
              <a:off x="6758719" y="812551"/>
              <a:ext cx="1123800" cy="2762100"/>
            </a:xfrm>
            <a:custGeom>
              <a:pathLst>
                <a:path extrusionOk="0" h="120000" w="120000">
                  <a:moveTo>
                    <a:pt x="11558" y="0"/>
                  </a:moveTo>
                  <a:lnTo>
                    <a:pt x="111728" y="0"/>
                  </a:lnTo>
                  <a:lnTo>
                    <a:pt x="112861" y="92"/>
                  </a:lnTo>
                  <a:lnTo>
                    <a:pt x="114220" y="230"/>
                  </a:lnTo>
                  <a:lnTo>
                    <a:pt x="115354" y="507"/>
                  </a:lnTo>
                  <a:lnTo>
                    <a:pt x="116713" y="875"/>
                  </a:lnTo>
                  <a:lnTo>
                    <a:pt x="117733" y="1336"/>
                  </a:lnTo>
                  <a:lnTo>
                    <a:pt x="118753" y="1936"/>
                  </a:lnTo>
                  <a:lnTo>
                    <a:pt x="119546" y="2673"/>
                  </a:lnTo>
                  <a:lnTo>
                    <a:pt x="120000" y="3595"/>
                  </a:lnTo>
                  <a:lnTo>
                    <a:pt x="120000" y="98424"/>
                  </a:lnTo>
                  <a:lnTo>
                    <a:pt x="120000" y="98424"/>
                  </a:lnTo>
                  <a:lnTo>
                    <a:pt x="120000" y="102205"/>
                  </a:lnTo>
                  <a:lnTo>
                    <a:pt x="120000" y="102251"/>
                  </a:lnTo>
                  <a:lnTo>
                    <a:pt x="120000" y="103173"/>
                  </a:lnTo>
                  <a:lnTo>
                    <a:pt x="119886" y="103634"/>
                  </a:lnTo>
                  <a:lnTo>
                    <a:pt x="119546" y="104095"/>
                  </a:lnTo>
                  <a:lnTo>
                    <a:pt x="119206" y="104602"/>
                  </a:lnTo>
                  <a:lnTo>
                    <a:pt x="118413" y="105109"/>
                  </a:lnTo>
                  <a:lnTo>
                    <a:pt x="117620" y="105524"/>
                  </a:lnTo>
                  <a:lnTo>
                    <a:pt x="116487" y="105985"/>
                  </a:lnTo>
                  <a:lnTo>
                    <a:pt x="115014" y="106354"/>
                  </a:lnTo>
                  <a:lnTo>
                    <a:pt x="113087" y="106630"/>
                  </a:lnTo>
                  <a:lnTo>
                    <a:pt x="111048" y="106815"/>
                  </a:lnTo>
                  <a:lnTo>
                    <a:pt x="108441" y="106861"/>
                  </a:lnTo>
                  <a:lnTo>
                    <a:pt x="106062" y="106907"/>
                  </a:lnTo>
                  <a:lnTo>
                    <a:pt x="63116" y="106999"/>
                  </a:lnTo>
                  <a:lnTo>
                    <a:pt x="68328" y="108659"/>
                  </a:lnTo>
                  <a:lnTo>
                    <a:pt x="69235" y="109028"/>
                  </a:lnTo>
                  <a:lnTo>
                    <a:pt x="70141" y="109396"/>
                  </a:lnTo>
                  <a:lnTo>
                    <a:pt x="71841" y="110272"/>
                  </a:lnTo>
                  <a:lnTo>
                    <a:pt x="73087" y="111333"/>
                  </a:lnTo>
                  <a:lnTo>
                    <a:pt x="73881" y="112439"/>
                  </a:lnTo>
                  <a:lnTo>
                    <a:pt x="74107" y="113592"/>
                  </a:lnTo>
                  <a:lnTo>
                    <a:pt x="74107" y="113638"/>
                  </a:lnTo>
                  <a:lnTo>
                    <a:pt x="73881" y="114882"/>
                  </a:lnTo>
                  <a:lnTo>
                    <a:pt x="72974" y="116035"/>
                  </a:lnTo>
                  <a:lnTo>
                    <a:pt x="71501" y="117141"/>
                  </a:lnTo>
                  <a:lnTo>
                    <a:pt x="69575" y="118109"/>
                  </a:lnTo>
                  <a:lnTo>
                    <a:pt x="67195" y="118893"/>
                  </a:lnTo>
                  <a:lnTo>
                    <a:pt x="64475" y="119492"/>
                  </a:lnTo>
                  <a:lnTo>
                    <a:pt x="61643" y="119861"/>
                  </a:lnTo>
                  <a:lnTo>
                    <a:pt x="58470" y="120000"/>
                  </a:lnTo>
                  <a:lnTo>
                    <a:pt x="55410" y="119861"/>
                  </a:lnTo>
                  <a:lnTo>
                    <a:pt x="52464" y="119538"/>
                  </a:lnTo>
                  <a:lnTo>
                    <a:pt x="49858" y="118893"/>
                  </a:lnTo>
                  <a:lnTo>
                    <a:pt x="47365" y="118155"/>
                  </a:lnTo>
                  <a:lnTo>
                    <a:pt x="45439" y="117141"/>
                  </a:lnTo>
                  <a:lnTo>
                    <a:pt x="43966" y="116081"/>
                  </a:lnTo>
                  <a:lnTo>
                    <a:pt x="43172" y="114882"/>
                  </a:lnTo>
                  <a:lnTo>
                    <a:pt x="42719" y="113638"/>
                  </a:lnTo>
                  <a:lnTo>
                    <a:pt x="42719" y="113638"/>
                  </a:lnTo>
                  <a:lnTo>
                    <a:pt x="43172" y="112439"/>
                  </a:lnTo>
                  <a:lnTo>
                    <a:pt x="43852" y="111333"/>
                  </a:lnTo>
                  <a:lnTo>
                    <a:pt x="45099" y="110272"/>
                  </a:lnTo>
                  <a:lnTo>
                    <a:pt x="46798" y="109396"/>
                  </a:lnTo>
                  <a:lnTo>
                    <a:pt x="47592" y="109028"/>
                  </a:lnTo>
                  <a:lnTo>
                    <a:pt x="48498" y="108705"/>
                  </a:lnTo>
                  <a:lnTo>
                    <a:pt x="53711" y="106999"/>
                  </a:lnTo>
                  <a:lnTo>
                    <a:pt x="8951" y="106999"/>
                  </a:lnTo>
                  <a:lnTo>
                    <a:pt x="7705" y="106907"/>
                  </a:lnTo>
                  <a:lnTo>
                    <a:pt x="6458" y="106769"/>
                  </a:lnTo>
                  <a:lnTo>
                    <a:pt x="5212" y="106538"/>
                  </a:lnTo>
                  <a:lnTo>
                    <a:pt x="3852" y="106215"/>
                  </a:lnTo>
                  <a:lnTo>
                    <a:pt x="2719" y="105800"/>
                  </a:lnTo>
                  <a:lnTo>
                    <a:pt x="1586" y="105155"/>
                  </a:lnTo>
                  <a:lnTo>
                    <a:pt x="793" y="104417"/>
                  </a:lnTo>
                  <a:lnTo>
                    <a:pt x="226" y="103495"/>
                  </a:lnTo>
                  <a:lnTo>
                    <a:pt x="0" y="102389"/>
                  </a:lnTo>
                  <a:lnTo>
                    <a:pt x="0" y="38724"/>
                  </a:lnTo>
                  <a:lnTo>
                    <a:pt x="113" y="31717"/>
                  </a:lnTo>
                  <a:lnTo>
                    <a:pt x="2719" y="32316"/>
                  </a:lnTo>
                  <a:lnTo>
                    <a:pt x="5552" y="32823"/>
                  </a:lnTo>
                  <a:lnTo>
                    <a:pt x="8611" y="33100"/>
                  </a:lnTo>
                  <a:lnTo>
                    <a:pt x="11671" y="33192"/>
                  </a:lnTo>
                  <a:lnTo>
                    <a:pt x="11671" y="33192"/>
                  </a:lnTo>
                  <a:lnTo>
                    <a:pt x="14957" y="33100"/>
                  </a:lnTo>
                  <a:lnTo>
                    <a:pt x="18016" y="32823"/>
                  </a:lnTo>
                  <a:lnTo>
                    <a:pt x="20963" y="32316"/>
                  </a:lnTo>
                  <a:lnTo>
                    <a:pt x="23682" y="31625"/>
                  </a:lnTo>
                  <a:lnTo>
                    <a:pt x="26175" y="30795"/>
                  </a:lnTo>
                  <a:lnTo>
                    <a:pt x="28215" y="29781"/>
                  </a:lnTo>
                  <a:lnTo>
                    <a:pt x="29915" y="28674"/>
                  </a:lnTo>
                  <a:lnTo>
                    <a:pt x="31048" y="27475"/>
                  </a:lnTo>
                  <a:lnTo>
                    <a:pt x="31954" y="26231"/>
                  </a:lnTo>
                  <a:lnTo>
                    <a:pt x="32181" y="24894"/>
                  </a:lnTo>
                  <a:lnTo>
                    <a:pt x="31954" y="23603"/>
                  </a:lnTo>
                  <a:lnTo>
                    <a:pt x="31161" y="22312"/>
                  </a:lnTo>
                  <a:lnTo>
                    <a:pt x="30028" y="21114"/>
                  </a:lnTo>
                  <a:lnTo>
                    <a:pt x="28215" y="20007"/>
                  </a:lnTo>
                  <a:lnTo>
                    <a:pt x="26288" y="18993"/>
                  </a:lnTo>
                  <a:lnTo>
                    <a:pt x="23796" y="18117"/>
                  </a:lnTo>
                  <a:lnTo>
                    <a:pt x="21076" y="17472"/>
                  </a:lnTo>
                  <a:lnTo>
                    <a:pt x="18130" y="16965"/>
                  </a:lnTo>
                  <a:lnTo>
                    <a:pt x="15070" y="16642"/>
                  </a:lnTo>
                  <a:lnTo>
                    <a:pt x="11784" y="16550"/>
                  </a:lnTo>
                  <a:lnTo>
                    <a:pt x="11784" y="16550"/>
                  </a:lnTo>
                  <a:lnTo>
                    <a:pt x="8725" y="16642"/>
                  </a:lnTo>
                  <a:lnTo>
                    <a:pt x="5665" y="16918"/>
                  </a:lnTo>
                  <a:lnTo>
                    <a:pt x="2832" y="17379"/>
                  </a:lnTo>
                  <a:lnTo>
                    <a:pt x="226" y="18025"/>
                  </a:lnTo>
                  <a:lnTo>
                    <a:pt x="226" y="3503"/>
                  </a:lnTo>
                  <a:lnTo>
                    <a:pt x="453" y="3042"/>
                  </a:lnTo>
                  <a:lnTo>
                    <a:pt x="793" y="2535"/>
                  </a:lnTo>
                  <a:lnTo>
                    <a:pt x="1359" y="2028"/>
                  </a:lnTo>
                  <a:lnTo>
                    <a:pt x="2266" y="1475"/>
                  </a:lnTo>
                  <a:lnTo>
                    <a:pt x="3399" y="1014"/>
                  </a:lnTo>
                  <a:lnTo>
                    <a:pt x="4759" y="645"/>
                  </a:lnTo>
                  <a:lnTo>
                    <a:pt x="6572" y="276"/>
                  </a:lnTo>
                  <a:lnTo>
                    <a:pt x="8838" y="92"/>
                  </a:lnTo>
                  <a:lnTo>
                    <a:pt x="11558" y="0"/>
                  </a:lnTo>
                  <a:close/>
                </a:path>
              </a:pathLst>
            </a:custGeom>
            <a:solidFill>
              <a:srgbClr val="01A59E">
                <a:alpha val="95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667" name="Shape 667"/>
          <p:cNvSpPr txBox="1"/>
          <p:nvPr>
            <p:ph idx="1" type="subTitle"/>
          </p:nvPr>
        </p:nvSpPr>
        <p:spPr>
          <a:xfrm>
            <a:off x="2249850" y="718450"/>
            <a:ext cx="4644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How does Rover provide Trust and Safety?</a:t>
            </a:r>
            <a:endParaRPr>
              <a:latin typeface="Roboto"/>
              <a:ea typeface="Roboto"/>
              <a:cs typeface="Roboto"/>
              <a:sym typeface="Roboto"/>
            </a:endParaRPr>
          </a:p>
        </p:txBody>
      </p:sp>
      <p:grpSp>
        <p:nvGrpSpPr>
          <p:cNvPr id="668" name="Shape 668"/>
          <p:cNvGrpSpPr/>
          <p:nvPr/>
        </p:nvGrpSpPr>
        <p:grpSpPr>
          <a:xfrm>
            <a:off x="4931650" y="2637475"/>
            <a:ext cx="957600" cy="1343400"/>
            <a:chOff x="4936925" y="2335850"/>
            <a:chExt cx="957600" cy="1343400"/>
          </a:xfrm>
        </p:grpSpPr>
        <p:sp>
          <p:nvSpPr>
            <p:cNvPr id="669" name="Shape 669"/>
            <p:cNvSpPr txBox="1"/>
            <p:nvPr/>
          </p:nvSpPr>
          <p:spPr>
            <a:xfrm>
              <a:off x="4936925" y="3214550"/>
              <a:ext cx="9576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Roboto Light"/>
                  <a:ea typeface="Roboto Light"/>
                  <a:cs typeface="Roboto Light"/>
                  <a:sym typeface="Roboto Light"/>
                </a:rPr>
                <a:t>Rover</a:t>
              </a:r>
              <a:br>
                <a:rPr lang="en-GB" sz="1200">
                  <a:solidFill>
                    <a:srgbClr val="FFFFFF"/>
                  </a:solidFill>
                  <a:latin typeface="Roboto"/>
                  <a:ea typeface="Roboto"/>
                  <a:cs typeface="Roboto"/>
                  <a:sym typeface="Roboto"/>
                </a:rPr>
              </a:br>
              <a:r>
                <a:rPr lang="en-GB" sz="1200">
                  <a:solidFill>
                    <a:schemeClr val="lt1"/>
                  </a:solidFill>
                  <a:latin typeface="Roboto Light"/>
                  <a:ea typeface="Roboto Light"/>
                  <a:cs typeface="Roboto Light"/>
                  <a:sym typeface="Roboto Light"/>
                </a:rPr>
                <a:t>Guarantee</a:t>
              </a:r>
              <a:endParaRPr sz="1200">
                <a:solidFill>
                  <a:schemeClr val="lt1"/>
                </a:solidFill>
                <a:latin typeface="Roboto Light"/>
                <a:ea typeface="Roboto Light"/>
                <a:cs typeface="Roboto Light"/>
                <a:sym typeface="Roboto Light"/>
              </a:endParaRPr>
            </a:p>
          </p:txBody>
        </p:sp>
        <p:pic>
          <p:nvPicPr>
            <p:cNvPr id="670" name="Shape 670"/>
            <p:cNvPicPr preferRelativeResize="0"/>
            <p:nvPr/>
          </p:nvPicPr>
          <p:blipFill>
            <a:blip r:embed="rId4">
              <a:alphaModFix amt="54000"/>
            </a:blip>
            <a:stretch>
              <a:fillRect/>
            </a:stretch>
          </p:blipFill>
          <p:spPr>
            <a:xfrm>
              <a:off x="5083988" y="2335850"/>
              <a:ext cx="663475" cy="663475"/>
            </a:xfrm>
            <a:prstGeom prst="rect">
              <a:avLst/>
            </a:prstGeom>
            <a:noFill/>
            <a:ln>
              <a:noFill/>
            </a:ln>
          </p:spPr>
        </p:pic>
      </p:grpSp>
      <p:sp>
        <p:nvSpPr>
          <p:cNvPr id="671" name="Shape 671"/>
          <p:cNvSpPr/>
          <p:nvPr/>
        </p:nvSpPr>
        <p:spPr>
          <a:xfrm>
            <a:off x="4856739" y="1929519"/>
            <a:ext cx="1122600" cy="2762100"/>
          </a:xfrm>
          <a:custGeom>
            <a:pathLst>
              <a:path extrusionOk="0" h="120000" w="120000">
                <a:moveTo>
                  <a:pt x="61474" y="0"/>
                </a:moveTo>
                <a:lnTo>
                  <a:pt x="64536" y="92"/>
                </a:lnTo>
                <a:lnTo>
                  <a:pt x="67485" y="461"/>
                </a:lnTo>
                <a:lnTo>
                  <a:pt x="70207" y="1060"/>
                </a:lnTo>
                <a:lnTo>
                  <a:pt x="72589" y="1844"/>
                </a:lnTo>
                <a:lnTo>
                  <a:pt x="74631" y="2812"/>
                </a:lnTo>
                <a:lnTo>
                  <a:pt x="75992" y="3918"/>
                </a:lnTo>
                <a:lnTo>
                  <a:pt x="76899" y="5117"/>
                </a:lnTo>
                <a:lnTo>
                  <a:pt x="77126" y="6361"/>
                </a:lnTo>
                <a:lnTo>
                  <a:pt x="77126" y="6361"/>
                </a:lnTo>
                <a:lnTo>
                  <a:pt x="76899" y="7514"/>
                </a:lnTo>
                <a:lnTo>
                  <a:pt x="76105" y="8666"/>
                </a:lnTo>
                <a:lnTo>
                  <a:pt x="74971" y="9681"/>
                </a:lnTo>
                <a:lnTo>
                  <a:pt x="73156" y="10649"/>
                </a:lnTo>
                <a:lnTo>
                  <a:pt x="72362" y="10971"/>
                </a:lnTo>
                <a:lnTo>
                  <a:pt x="71455" y="11294"/>
                </a:lnTo>
                <a:lnTo>
                  <a:pt x="66238" y="13046"/>
                </a:lnTo>
                <a:lnTo>
                  <a:pt x="111153" y="12954"/>
                </a:lnTo>
                <a:lnTo>
                  <a:pt x="112287" y="13092"/>
                </a:lnTo>
                <a:lnTo>
                  <a:pt x="113648" y="13230"/>
                </a:lnTo>
                <a:lnTo>
                  <a:pt x="114896" y="13461"/>
                </a:lnTo>
                <a:lnTo>
                  <a:pt x="116257" y="13784"/>
                </a:lnTo>
                <a:lnTo>
                  <a:pt x="117391" y="14245"/>
                </a:lnTo>
                <a:lnTo>
                  <a:pt x="118525" y="14798"/>
                </a:lnTo>
                <a:lnTo>
                  <a:pt x="119319" y="15582"/>
                </a:lnTo>
                <a:lnTo>
                  <a:pt x="119886" y="16457"/>
                </a:lnTo>
                <a:lnTo>
                  <a:pt x="120000" y="17564"/>
                </a:lnTo>
                <a:lnTo>
                  <a:pt x="120000" y="81321"/>
                </a:lnTo>
                <a:lnTo>
                  <a:pt x="120000" y="88236"/>
                </a:lnTo>
                <a:lnTo>
                  <a:pt x="117391" y="87637"/>
                </a:lnTo>
                <a:lnTo>
                  <a:pt x="114555" y="87130"/>
                </a:lnTo>
                <a:lnTo>
                  <a:pt x="111493" y="86853"/>
                </a:lnTo>
                <a:lnTo>
                  <a:pt x="108431" y="86761"/>
                </a:lnTo>
                <a:lnTo>
                  <a:pt x="108431" y="86761"/>
                </a:lnTo>
                <a:lnTo>
                  <a:pt x="105141" y="86853"/>
                </a:lnTo>
                <a:lnTo>
                  <a:pt x="102079" y="87176"/>
                </a:lnTo>
                <a:lnTo>
                  <a:pt x="99130" y="87683"/>
                </a:lnTo>
                <a:lnTo>
                  <a:pt x="96408" y="88328"/>
                </a:lnTo>
                <a:lnTo>
                  <a:pt x="93913" y="89204"/>
                </a:lnTo>
                <a:lnTo>
                  <a:pt x="91758" y="90218"/>
                </a:lnTo>
                <a:lnTo>
                  <a:pt x="90170" y="91325"/>
                </a:lnTo>
                <a:lnTo>
                  <a:pt x="88809" y="92524"/>
                </a:lnTo>
                <a:lnTo>
                  <a:pt x="88128" y="93768"/>
                </a:lnTo>
                <a:lnTo>
                  <a:pt x="87901" y="95059"/>
                </a:lnTo>
                <a:lnTo>
                  <a:pt x="88128" y="96396"/>
                </a:lnTo>
                <a:lnTo>
                  <a:pt x="88809" y="97641"/>
                </a:lnTo>
                <a:lnTo>
                  <a:pt x="90056" y="98839"/>
                </a:lnTo>
                <a:lnTo>
                  <a:pt x="91644" y="99946"/>
                </a:lnTo>
                <a:lnTo>
                  <a:pt x="93799" y="100960"/>
                </a:lnTo>
                <a:lnTo>
                  <a:pt x="96294" y="101836"/>
                </a:lnTo>
                <a:lnTo>
                  <a:pt x="99017" y="102481"/>
                </a:lnTo>
                <a:lnTo>
                  <a:pt x="101965" y="103034"/>
                </a:lnTo>
                <a:lnTo>
                  <a:pt x="105028" y="103311"/>
                </a:lnTo>
                <a:lnTo>
                  <a:pt x="108204" y="103403"/>
                </a:lnTo>
                <a:lnTo>
                  <a:pt x="108317" y="103403"/>
                </a:lnTo>
                <a:lnTo>
                  <a:pt x="111379" y="103311"/>
                </a:lnTo>
                <a:lnTo>
                  <a:pt x="114328" y="103081"/>
                </a:lnTo>
                <a:lnTo>
                  <a:pt x="117277" y="102573"/>
                </a:lnTo>
                <a:lnTo>
                  <a:pt x="119886" y="101974"/>
                </a:lnTo>
                <a:lnTo>
                  <a:pt x="119773" y="116450"/>
                </a:lnTo>
                <a:lnTo>
                  <a:pt x="119546" y="116911"/>
                </a:lnTo>
                <a:lnTo>
                  <a:pt x="119206" y="117464"/>
                </a:lnTo>
                <a:lnTo>
                  <a:pt x="118638" y="117971"/>
                </a:lnTo>
                <a:lnTo>
                  <a:pt x="117731" y="118478"/>
                </a:lnTo>
                <a:lnTo>
                  <a:pt x="116710" y="118939"/>
                </a:lnTo>
                <a:lnTo>
                  <a:pt x="115236" y="119354"/>
                </a:lnTo>
                <a:lnTo>
                  <a:pt x="113421" y="119677"/>
                </a:lnTo>
                <a:lnTo>
                  <a:pt x="111266" y="119907"/>
                </a:lnTo>
                <a:lnTo>
                  <a:pt x="108544" y="120000"/>
                </a:lnTo>
                <a:lnTo>
                  <a:pt x="8279" y="120000"/>
                </a:lnTo>
                <a:lnTo>
                  <a:pt x="7032" y="119907"/>
                </a:lnTo>
                <a:lnTo>
                  <a:pt x="5784" y="119723"/>
                </a:lnTo>
                <a:lnTo>
                  <a:pt x="4536" y="119446"/>
                </a:lnTo>
                <a:lnTo>
                  <a:pt x="3289" y="119124"/>
                </a:lnTo>
                <a:lnTo>
                  <a:pt x="2155" y="118663"/>
                </a:lnTo>
                <a:lnTo>
                  <a:pt x="1134" y="118017"/>
                </a:lnTo>
                <a:lnTo>
                  <a:pt x="453" y="117280"/>
                </a:lnTo>
                <a:lnTo>
                  <a:pt x="0" y="116358"/>
                </a:lnTo>
                <a:lnTo>
                  <a:pt x="0" y="21575"/>
                </a:lnTo>
                <a:lnTo>
                  <a:pt x="0" y="21575"/>
                </a:lnTo>
                <a:lnTo>
                  <a:pt x="0" y="17748"/>
                </a:lnTo>
                <a:lnTo>
                  <a:pt x="0" y="17748"/>
                </a:lnTo>
                <a:lnTo>
                  <a:pt x="0" y="16780"/>
                </a:lnTo>
                <a:lnTo>
                  <a:pt x="113" y="16319"/>
                </a:lnTo>
                <a:lnTo>
                  <a:pt x="340" y="15858"/>
                </a:lnTo>
                <a:lnTo>
                  <a:pt x="793" y="15351"/>
                </a:lnTo>
                <a:lnTo>
                  <a:pt x="1361" y="14890"/>
                </a:lnTo>
                <a:lnTo>
                  <a:pt x="2381" y="14429"/>
                </a:lnTo>
                <a:lnTo>
                  <a:pt x="3516" y="13968"/>
                </a:lnTo>
                <a:lnTo>
                  <a:pt x="4990" y="13645"/>
                </a:lnTo>
                <a:lnTo>
                  <a:pt x="6691" y="13369"/>
                </a:lnTo>
                <a:lnTo>
                  <a:pt x="8960" y="13184"/>
                </a:lnTo>
                <a:lnTo>
                  <a:pt x="11455" y="13092"/>
                </a:lnTo>
                <a:lnTo>
                  <a:pt x="13950" y="13092"/>
                </a:lnTo>
                <a:lnTo>
                  <a:pt x="56824" y="13046"/>
                </a:lnTo>
                <a:lnTo>
                  <a:pt x="51720" y="11294"/>
                </a:lnTo>
                <a:lnTo>
                  <a:pt x="50699" y="10971"/>
                </a:lnTo>
                <a:lnTo>
                  <a:pt x="49905" y="10649"/>
                </a:lnTo>
                <a:lnTo>
                  <a:pt x="48090" y="9681"/>
                </a:lnTo>
                <a:lnTo>
                  <a:pt x="46843" y="8666"/>
                </a:lnTo>
                <a:lnTo>
                  <a:pt x="46162" y="7560"/>
                </a:lnTo>
                <a:lnTo>
                  <a:pt x="45935" y="6361"/>
                </a:lnTo>
                <a:lnTo>
                  <a:pt x="45935" y="6361"/>
                </a:lnTo>
                <a:lnTo>
                  <a:pt x="46162" y="5117"/>
                </a:lnTo>
                <a:lnTo>
                  <a:pt x="47069" y="3918"/>
                </a:lnTo>
                <a:lnTo>
                  <a:pt x="48544" y="2812"/>
                </a:lnTo>
                <a:lnTo>
                  <a:pt x="50359" y="1844"/>
                </a:lnTo>
                <a:lnTo>
                  <a:pt x="52854" y="1060"/>
                </a:lnTo>
                <a:lnTo>
                  <a:pt x="55463" y="461"/>
                </a:lnTo>
                <a:lnTo>
                  <a:pt x="58412" y="138"/>
                </a:lnTo>
                <a:lnTo>
                  <a:pt x="61474" y="0"/>
                </a:lnTo>
                <a:close/>
              </a:path>
            </a:pathLst>
          </a:custGeom>
          <a:solidFill>
            <a:srgbClr val="3C78D8">
              <a:alpha val="4538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72" name="Shape 672"/>
          <p:cNvSpPr/>
          <p:nvPr/>
        </p:nvSpPr>
        <p:spPr>
          <a:xfrm>
            <a:off x="7365144" y="1062613"/>
            <a:ext cx="1123800" cy="2762100"/>
          </a:xfrm>
          <a:custGeom>
            <a:pathLst>
              <a:path extrusionOk="0" h="120000" w="120000">
                <a:moveTo>
                  <a:pt x="11558" y="0"/>
                </a:moveTo>
                <a:lnTo>
                  <a:pt x="111728" y="0"/>
                </a:lnTo>
                <a:lnTo>
                  <a:pt x="112861" y="92"/>
                </a:lnTo>
                <a:lnTo>
                  <a:pt x="114220" y="230"/>
                </a:lnTo>
                <a:lnTo>
                  <a:pt x="115354" y="507"/>
                </a:lnTo>
                <a:lnTo>
                  <a:pt x="116713" y="875"/>
                </a:lnTo>
                <a:lnTo>
                  <a:pt x="117733" y="1336"/>
                </a:lnTo>
                <a:lnTo>
                  <a:pt x="118753" y="1936"/>
                </a:lnTo>
                <a:lnTo>
                  <a:pt x="119546" y="2673"/>
                </a:lnTo>
                <a:lnTo>
                  <a:pt x="120000" y="3595"/>
                </a:lnTo>
                <a:lnTo>
                  <a:pt x="120000" y="98424"/>
                </a:lnTo>
                <a:lnTo>
                  <a:pt x="120000" y="98424"/>
                </a:lnTo>
                <a:lnTo>
                  <a:pt x="120000" y="102205"/>
                </a:lnTo>
                <a:lnTo>
                  <a:pt x="120000" y="102251"/>
                </a:lnTo>
                <a:lnTo>
                  <a:pt x="120000" y="103173"/>
                </a:lnTo>
                <a:lnTo>
                  <a:pt x="119886" y="103634"/>
                </a:lnTo>
                <a:lnTo>
                  <a:pt x="119546" y="104095"/>
                </a:lnTo>
                <a:lnTo>
                  <a:pt x="119206" y="104602"/>
                </a:lnTo>
                <a:lnTo>
                  <a:pt x="118413" y="105109"/>
                </a:lnTo>
                <a:lnTo>
                  <a:pt x="117620" y="105524"/>
                </a:lnTo>
                <a:lnTo>
                  <a:pt x="116487" y="105985"/>
                </a:lnTo>
                <a:lnTo>
                  <a:pt x="115014" y="106354"/>
                </a:lnTo>
                <a:lnTo>
                  <a:pt x="113087" y="106630"/>
                </a:lnTo>
                <a:lnTo>
                  <a:pt x="111048" y="106815"/>
                </a:lnTo>
                <a:lnTo>
                  <a:pt x="108441" y="106861"/>
                </a:lnTo>
                <a:lnTo>
                  <a:pt x="106062" y="106907"/>
                </a:lnTo>
                <a:lnTo>
                  <a:pt x="63116" y="106999"/>
                </a:lnTo>
                <a:lnTo>
                  <a:pt x="68328" y="108659"/>
                </a:lnTo>
                <a:lnTo>
                  <a:pt x="69235" y="109028"/>
                </a:lnTo>
                <a:lnTo>
                  <a:pt x="70141" y="109396"/>
                </a:lnTo>
                <a:lnTo>
                  <a:pt x="71841" y="110272"/>
                </a:lnTo>
                <a:lnTo>
                  <a:pt x="73087" y="111333"/>
                </a:lnTo>
                <a:lnTo>
                  <a:pt x="73881" y="112439"/>
                </a:lnTo>
                <a:lnTo>
                  <a:pt x="74107" y="113592"/>
                </a:lnTo>
                <a:lnTo>
                  <a:pt x="74107" y="113638"/>
                </a:lnTo>
                <a:lnTo>
                  <a:pt x="73881" y="114882"/>
                </a:lnTo>
                <a:lnTo>
                  <a:pt x="72974" y="116035"/>
                </a:lnTo>
                <a:lnTo>
                  <a:pt x="71501" y="117141"/>
                </a:lnTo>
                <a:lnTo>
                  <a:pt x="69575" y="118109"/>
                </a:lnTo>
                <a:lnTo>
                  <a:pt x="67195" y="118893"/>
                </a:lnTo>
                <a:lnTo>
                  <a:pt x="64475" y="119492"/>
                </a:lnTo>
                <a:lnTo>
                  <a:pt x="61643" y="119861"/>
                </a:lnTo>
                <a:lnTo>
                  <a:pt x="58470" y="120000"/>
                </a:lnTo>
                <a:lnTo>
                  <a:pt x="55410" y="119861"/>
                </a:lnTo>
                <a:lnTo>
                  <a:pt x="52464" y="119538"/>
                </a:lnTo>
                <a:lnTo>
                  <a:pt x="49858" y="118893"/>
                </a:lnTo>
                <a:lnTo>
                  <a:pt x="47365" y="118155"/>
                </a:lnTo>
                <a:lnTo>
                  <a:pt x="45439" y="117141"/>
                </a:lnTo>
                <a:lnTo>
                  <a:pt x="43966" y="116081"/>
                </a:lnTo>
                <a:lnTo>
                  <a:pt x="43172" y="114882"/>
                </a:lnTo>
                <a:lnTo>
                  <a:pt x="42719" y="113638"/>
                </a:lnTo>
                <a:lnTo>
                  <a:pt x="42719" y="113638"/>
                </a:lnTo>
                <a:lnTo>
                  <a:pt x="43172" y="112439"/>
                </a:lnTo>
                <a:lnTo>
                  <a:pt x="43852" y="111333"/>
                </a:lnTo>
                <a:lnTo>
                  <a:pt x="45099" y="110272"/>
                </a:lnTo>
                <a:lnTo>
                  <a:pt x="46798" y="109396"/>
                </a:lnTo>
                <a:lnTo>
                  <a:pt x="47592" y="109028"/>
                </a:lnTo>
                <a:lnTo>
                  <a:pt x="48498" y="108705"/>
                </a:lnTo>
                <a:lnTo>
                  <a:pt x="53711" y="106999"/>
                </a:lnTo>
                <a:lnTo>
                  <a:pt x="8951" y="106999"/>
                </a:lnTo>
                <a:lnTo>
                  <a:pt x="7705" y="106907"/>
                </a:lnTo>
                <a:lnTo>
                  <a:pt x="6458" y="106769"/>
                </a:lnTo>
                <a:lnTo>
                  <a:pt x="5212" y="106538"/>
                </a:lnTo>
                <a:lnTo>
                  <a:pt x="3852" y="106215"/>
                </a:lnTo>
                <a:lnTo>
                  <a:pt x="2719" y="105800"/>
                </a:lnTo>
                <a:lnTo>
                  <a:pt x="1586" y="105155"/>
                </a:lnTo>
                <a:lnTo>
                  <a:pt x="793" y="104417"/>
                </a:lnTo>
                <a:lnTo>
                  <a:pt x="226" y="103495"/>
                </a:lnTo>
                <a:lnTo>
                  <a:pt x="0" y="102389"/>
                </a:lnTo>
                <a:lnTo>
                  <a:pt x="0" y="38724"/>
                </a:lnTo>
                <a:lnTo>
                  <a:pt x="113" y="31717"/>
                </a:lnTo>
                <a:lnTo>
                  <a:pt x="2719" y="32316"/>
                </a:lnTo>
                <a:lnTo>
                  <a:pt x="5552" y="32823"/>
                </a:lnTo>
                <a:lnTo>
                  <a:pt x="8611" y="33100"/>
                </a:lnTo>
                <a:lnTo>
                  <a:pt x="11671" y="33192"/>
                </a:lnTo>
                <a:lnTo>
                  <a:pt x="11671" y="33192"/>
                </a:lnTo>
                <a:lnTo>
                  <a:pt x="14957" y="33100"/>
                </a:lnTo>
                <a:lnTo>
                  <a:pt x="18016" y="32823"/>
                </a:lnTo>
                <a:lnTo>
                  <a:pt x="20963" y="32316"/>
                </a:lnTo>
                <a:lnTo>
                  <a:pt x="23682" y="31625"/>
                </a:lnTo>
                <a:lnTo>
                  <a:pt x="26175" y="30795"/>
                </a:lnTo>
                <a:lnTo>
                  <a:pt x="28215" y="29781"/>
                </a:lnTo>
                <a:lnTo>
                  <a:pt x="29915" y="28674"/>
                </a:lnTo>
                <a:lnTo>
                  <a:pt x="31048" y="27475"/>
                </a:lnTo>
                <a:lnTo>
                  <a:pt x="31954" y="26231"/>
                </a:lnTo>
                <a:lnTo>
                  <a:pt x="32181" y="24894"/>
                </a:lnTo>
                <a:lnTo>
                  <a:pt x="31954" y="23603"/>
                </a:lnTo>
                <a:lnTo>
                  <a:pt x="31161" y="22312"/>
                </a:lnTo>
                <a:lnTo>
                  <a:pt x="30028" y="21114"/>
                </a:lnTo>
                <a:lnTo>
                  <a:pt x="28215" y="20007"/>
                </a:lnTo>
                <a:lnTo>
                  <a:pt x="26288" y="18993"/>
                </a:lnTo>
                <a:lnTo>
                  <a:pt x="23796" y="18117"/>
                </a:lnTo>
                <a:lnTo>
                  <a:pt x="21076" y="17472"/>
                </a:lnTo>
                <a:lnTo>
                  <a:pt x="18130" y="16965"/>
                </a:lnTo>
                <a:lnTo>
                  <a:pt x="15070" y="16642"/>
                </a:lnTo>
                <a:lnTo>
                  <a:pt x="11784" y="16550"/>
                </a:lnTo>
                <a:lnTo>
                  <a:pt x="11784" y="16550"/>
                </a:lnTo>
                <a:lnTo>
                  <a:pt x="8725" y="16642"/>
                </a:lnTo>
                <a:lnTo>
                  <a:pt x="5665" y="16918"/>
                </a:lnTo>
                <a:lnTo>
                  <a:pt x="2832" y="17379"/>
                </a:lnTo>
                <a:lnTo>
                  <a:pt x="226" y="18025"/>
                </a:lnTo>
                <a:lnTo>
                  <a:pt x="226" y="3503"/>
                </a:lnTo>
                <a:lnTo>
                  <a:pt x="453" y="3042"/>
                </a:lnTo>
                <a:lnTo>
                  <a:pt x="793" y="2535"/>
                </a:lnTo>
                <a:lnTo>
                  <a:pt x="1359" y="2028"/>
                </a:lnTo>
                <a:lnTo>
                  <a:pt x="2266" y="1475"/>
                </a:lnTo>
                <a:lnTo>
                  <a:pt x="3399" y="1014"/>
                </a:lnTo>
                <a:lnTo>
                  <a:pt x="4759" y="645"/>
                </a:lnTo>
                <a:lnTo>
                  <a:pt x="6572" y="276"/>
                </a:lnTo>
                <a:lnTo>
                  <a:pt x="8838" y="92"/>
                </a:lnTo>
                <a:lnTo>
                  <a:pt x="11558" y="0"/>
                </a:lnTo>
                <a:close/>
              </a:path>
            </a:pathLst>
          </a:custGeom>
          <a:solidFill>
            <a:srgbClr val="01A59E">
              <a:alpha val="3231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673" name="Shape 673"/>
          <p:cNvSpPr/>
          <p:nvPr/>
        </p:nvSpPr>
        <p:spPr>
          <a:xfrm>
            <a:off x="5724706" y="3573140"/>
            <a:ext cx="2763000" cy="1123800"/>
          </a:xfrm>
          <a:custGeom>
            <a:pathLst>
              <a:path extrusionOk="0" h="120000" w="120000">
                <a:moveTo>
                  <a:pt x="17649" y="0"/>
                </a:moveTo>
                <a:lnTo>
                  <a:pt x="81290" y="0"/>
                </a:lnTo>
                <a:lnTo>
                  <a:pt x="88248" y="113"/>
                </a:lnTo>
                <a:lnTo>
                  <a:pt x="87649" y="2719"/>
                </a:lnTo>
                <a:lnTo>
                  <a:pt x="87188" y="5552"/>
                </a:lnTo>
                <a:lnTo>
                  <a:pt x="86912" y="8498"/>
                </a:lnTo>
                <a:lnTo>
                  <a:pt x="86820" y="11671"/>
                </a:lnTo>
                <a:lnTo>
                  <a:pt x="86820" y="11671"/>
                </a:lnTo>
                <a:lnTo>
                  <a:pt x="86912" y="14844"/>
                </a:lnTo>
                <a:lnTo>
                  <a:pt x="87188" y="18016"/>
                </a:lnTo>
                <a:lnTo>
                  <a:pt x="87695" y="20963"/>
                </a:lnTo>
                <a:lnTo>
                  <a:pt x="88341" y="23682"/>
                </a:lnTo>
                <a:lnTo>
                  <a:pt x="89216" y="26175"/>
                </a:lnTo>
                <a:lnTo>
                  <a:pt x="90230" y="28328"/>
                </a:lnTo>
                <a:lnTo>
                  <a:pt x="91336" y="29915"/>
                </a:lnTo>
                <a:lnTo>
                  <a:pt x="92534" y="31161"/>
                </a:lnTo>
                <a:lnTo>
                  <a:pt x="93778" y="31954"/>
                </a:lnTo>
                <a:lnTo>
                  <a:pt x="95115" y="32181"/>
                </a:lnTo>
                <a:lnTo>
                  <a:pt x="96405" y="31954"/>
                </a:lnTo>
                <a:lnTo>
                  <a:pt x="97649" y="31274"/>
                </a:lnTo>
                <a:lnTo>
                  <a:pt x="98847" y="29915"/>
                </a:lnTo>
                <a:lnTo>
                  <a:pt x="99953" y="28328"/>
                </a:lnTo>
                <a:lnTo>
                  <a:pt x="100967" y="26288"/>
                </a:lnTo>
                <a:lnTo>
                  <a:pt x="101797" y="23796"/>
                </a:lnTo>
                <a:lnTo>
                  <a:pt x="102534" y="21076"/>
                </a:lnTo>
                <a:lnTo>
                  <a:pt x="103041" y="18130"/>
                </a:lnTo>
                <a:lnTo>
                  <a:pt x="103317" y="15070"/>
                </a:lnTo>
                <a:lnTo>
                  <a:pt x="103456" y="11784"/>
                </a:lnTo>
                <a:lnTo>
                  <a:pt x="103456" y="11784"/>
                </a:lnTo>
                <a:lnTo>
                  <a:pt x="103364" y="8725"/>
                </a:lnTo>
                <a:lnTo>
                  <a:pt x="103087" y="5665"/>
                </a:lnTo>
                <a:lnTo>
                  <a:pt x="102580" y="2832"/>
                </a:lnTo>
                <a:lnTo>
                  <a:pt x="101981" y="113"/>
                </a:lnTo>
                <a:lnTo>
                  <a:pt x="116451" y="226"/>
                </a:lnTo>
                <a:lnTo>
                  <a:pt x="116912" y="453"/>
                </a:lnTo>
                <a:lnTo>
                  <a:pt x="117465" y="906"/>
                </a:lnTo>
                <a:lnTo>
                  <a:pt x="117972" y="1473"/>
                </a:lnTo>
                <a:lnTo>
                  <a:pt x="118525" y="2266"/>
                </a:lnTo>
                <a:lnTo>
                  <a:pt x="118940" y="3399"/>
                </a:lnTo>
                <a:lnTo>
                  <a:pt x="119354" y="4872"/>
                </a:lnTo>
                <a:lnTo>
                  <a:pt x="119723" y="6685"/>
                </a:lnTo>
                <a:lnTo>
                  <a:pt x="119907" y="8838"/>
                </a:lnTo>
                <a:lnTo>
                  <a:pt x="120000" y="11444"/>
                </a:lnTo>
                <a:lnTo>
                  <a:pt x="120000" y="111728"/>
                </a:lnTo>
                <a:lnTo>
                  <a:pt x="119907" y="112974"/>
                </a:lnTo>
                <a:lnTo>
                  <a:pt x="119769" y="114107"/>
                </a:lnTo>
                <a:lnTo>
                  <a:pt x="119447" y="115354"/>
                </a:lnTo>
                <a:lnTo>
                  <a:pt x="119124" y="116713"/>
                </a:lnTo>
                <a:lnTo>
                  <a:pt x="118663" y="117733"/>
                </a:lnTo>
                <a:lnTo>
                  <a:pt x="118018" y="118753"/>
                </a:lnTo>
                <a:lnTo>
                  <a:pt x="117327" y="119546"/>
                </a:lnTo>
                <a:lnTo>
                  <a:pt x="116359" y="120000"/>
                </a:lnTo>
                <a:lnTo>
                  <a:pt x="21566" y="120000"/>
                </a:lnTo>
                <a:lnTo>
                  <a:pt x="21566" y="120000"/>
                </a:lnTo>
                <a:lnTo>
                  <a:pt x="17788" y="120000"/>
                </a:lnTo>
                <a:lnTo>
                  <a:pt x="17788" y="120000"/>
                </a:lnTo>
                <a:lnTo>
                  <a:pt x="16820" y="120000"/>
                </a:lnTo>
                <a:lnTo>
                  <a:pt x="16359" y="119886"/>
                </a:lnTo>
                <a:lnTo>
                  <a:pt x="15898" y="119546"/>
                </a:lnTo>
                <a:lnTo>
                  <a:pt x="15391" y="119206"/>
                </a:lnTo>
                <a:lnTo>
                  <a:pt x="14884" y="118413"/>
                </a:lnTo>
                <a:lnTo>
                  <a:pt x="14423" y="117620"/>
                </a:lnTo>
                <a:lnTo>
                  <a:pt x="14009" y="116487"/>
                </a:lnTo>
                <a:lnTo>
                  <a:pt x="13640" y="115014"/>
                </a:lnTo>
                <a:lnTo>
                  <a:pt x="13364" y="113201"/>
                </a:lnTo>
                <a:lnTo>
                  <a:pt x="13179" y="111048"/>
                </a:lnTo>
                <a:lnTo>
                  <a:pt x="13133" y="108441"/>
                </a:lnTo>
                <a:lnTo>
                  <a:pt x="13087" y="106062"/>
                </a:lnTo>
                <a:lnTo>
                  <a:pt x="13041" y="63229"/>
                </a:lnTo>
                <a:lnTo>
                  <a:pt x="11290" y="68328"/>
                </a:lnTo>
                <a:lnTo>
                  <a:pt x="10967" y="69348"/>
                </a:lnTo>
                <a:lnTo>
                  <a:pt x="10645" y="70141"/>
                </a:lnTo>
                <a:lnTo>
                  <a:pt x="9723" y="71841"/>
                </a:lnTo>
                <a:lnTo>
                  <a:pt x="8663" y="73087"/>
                </a:lnTo>
                <a:lnTo>
                  <a:pt x="7557" y="73881"/>
                </a:lnTo>
                <a:lnTo>
                  <a:pt x="6359" y="74107"/>
                </a:lnTo>
                <a:lnTo>
                  <a:pt x="6359" y="74107"/>
                </a:lnTo>
                <a:lnTo>
                  <a:pt x="5115" y="73767"/>
                </a:lnTo>
                <a:lnTo>
                  <a:pt x="3917" y="72974"/>
                </a:lnTo>
                <a:lnTo>
                  <a:pt x="2857" y="71614"/>
                </a:lnTo>
                <a:lnTo>
                  <a:pt x="1843" y="69575"/>
                </a:lnTo>
                <a:lnTo>
                  <a:pt x="1105" y="67195"/>
                </a:lnTo>
                <a:lnTo>
                  <a:pt x="460" y="64475"/>
                </a:lnTo>
                <a:lnTo>
                  <a:pt x="138" y="61529"/>
                </a:lnTo>
                <a:lnTo>
                  <a:pt x="0" y="58470"/>
                </a:lnTo>
                <a:lnTo>
                  <a:pt x="138" y="55410"/>
                </a:lnTo>
                <a:lnTo>
                  <a:pt x="460" y="52464"/>
                </a:lnTo>
                <a:lnTo>
                  <a:pt x="1059" y="49858"/>
                </a:lnTo>
                <a:lnTo>
                  <a:pt x="1843" y="47365"/>
                </a:lnTo>
                <a:lnTo>
                  <a:pt x="2811" y="45552"/>
                </a:lnTo>
                <a:lnTo>
                  <a:pt x="3917" y="43966"/>
                </a:lnTo>
                <a:lnTo>
                  <a:pt x="5115" y="43172"/>
                </a:lnTo>
                <a:lnTo>
                  <a:pt x="6359" y="42832"/>
                </a:lnTo>
                <a:lnTo>
                  <a:pt x="6359" y="42832"/>
                </a:lnTo>
                <a:lnTo>
                  <a:pt x="7557" y="43059"/>
                </a:lnTo>
                <a:lnTo>
                  <a:pt x="8663" y="43852"/>
                </a:lnTo>
                <a:lnTo>
                  <a:pt x="9723" y="45212"/>
                </a:lnTo>
                <a:lnTo>
                  <a:pt x="10645" y="46798"/>
                </a:lnTo>
                <a:lnTo>
                  <a:pt x="10967" y="47592"/>
                </a:lnTo>
                <a:lnTo>
                  <a:pt x="11290" y="48611"/>
                </a:lnTo>
                <a:lnTo>
                  <a:pt x="13041" y="53824"/>
                </a:lnTo>
                <a:lnTo>
                  <a:pt x="12995" y="8951"/>
                </a:lnTo>
                <a:lnTo>
                  <a:pt x="13087" y="7818"/>
                </a:lnTo>
                <a:lnTo>
                  <a:pt x="13225" y="6458"/>
                </a:lnTo>
                <a:lnTo>
                  <a:pt x="13456" y="5212"/>
                </a:lnTo>
                <a:lnTo>
                  <a:pt x="13778" y="3966"/>
                </a:lnTo>
                <a:lnTo>
                  <a:pt x="14239" y="2719"/>
                </a:lnTo>
                <a:lnTo>
                  <a:pt x="14838" y="1699"/>
                </a:lnTo>
                <a:lnTo>
                  <a:pt x="15576" y="906"/>
                </a:lnTo>
                <a:lnTo>
                  <a:pt x="16497" y="226"/>
                </a:lnTo>
                <a:lnTo>
                  <a:pt x="17649" y="0"/>
                </a:lnTo>
                <a:close/>
              </a:path>
            </a:pathLst>
          </a:custGeom>
          <a:solidFill>
            <a:srgbClr val="0B53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674" name="Shape 674"/>
          <p:cNvGrpSpPr/>
          <p:nvPr/>
        </p:nvGrpSpPr>
        <p:grpSpPr>
          <a:xfrm>
            <a:off x="7443800" y="1824425"/>
            <a:ext cx="957600" cy="1473825"/>
            <a:chOff x="7443800" y="1824425"/>
            <a:chExt cx="957600" cy="1473825"/>
          </a:xfrm>
        </p:grpSpPr>
        <p:sp>
          <p:nvSpPr>
            <p:cNvPr id="675" name="Shape 675"/>
            <p:cNvSpPr txBox="1"/>
            <p:nvPr/>
          </p:nvSpPr>
          <p:spPr>
            <a:xfrm>
              <a:off x="7443800" y="1824425"/>
              <a:ext cx="9576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Light"/>
                  <a:ea typeface="Roboto Light"/>
                  <a:cs typeface="Roboto Light"/>
                  <a:sym typeface="Roboto Light"/>
                </a:rPr>
                <a:t>High </a:t>
              </a:r>
              <a:r>
                <a:rPr lang="en-GB" sz="1200">
                  <a:solidFill>
                    <a:schemeClr val="lt1"/>
                  </a:solidFill>
                  <a:latin typeface="Roboto Light"/>
                  <a:ea typeface="Roboto Light"/>
                  <a:cs typeface="Roboto Light"/>
                  <a:sym typeface="Roboto Light"/>
                </a:rPr>
                <a:t>Credibility Sitters</a:t>
              </a:r>
              <a:endParaRPr sz="1200">
                <a:solidFill>
                  <a:srgbClr val="FFFFFF"/>
                </a:solidFill>
                <a:latin typeface="Roboto Light"/>
                <a:ea typeface="Roboto Light"/>
                <a:cs typeface="Roboto Light"/>
                <a:sym typeface="Roboto Light"/>
              </a:endParaRPr>
            </a:p>
          </p:txBody>
        </p:sp>
        <p:pic>
          <p:nvPicPr>
            <p:cNvPr id="676" name="Shape 676"/>
            <p:cNvPicPr preferRelativeResize="0"/>
            <p:nvPr/>
          </p:nvPicPr>
          <p:blipFill>
            <a:blip r:embed="rId5">
              <a:alphaModFix/>
            </a:blip>
            <a:stretch>
              <a:fillRect/>
            </a:stretch>
          </p:blipFill>
          <p:spPr>
            <a:xfrm>
              <a:off x="7537100" y="2527250"/>
              <a:ext cx="771000" cy="771000"/>
            </a:xfrm>
            <a:prstGeom prst="rect">
              <a:avLst/>
            </a:prstGeom>
            <a:noFill/>
            <a:ln>
              <a:noFill/>
            </a:ln>
          </p:spPr>
        </p:pic>
      </p:grpSp>
      <p:sp>
        <p:nvSpPr>
          <p:cNvPr id="677" name="Shape 677"/>
          <p:cNvSpPr txBox="1"/>
          <p:nvPr/>
        </p:nvSpPr>
        <p:spPr>
          <a:xfrm>
            <a:off x="4931650" y="1344000"/>
            <a:ext cx="14364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Light"/>
                <a:ea typeface="Roboto Light"/>
                <a:cs typeface="Roboto Light"/>
                <a:sym typeface="Roboto Light"/>
              </a:rPr>
              <a:t>Structured &amp; Efficient Operation</a:t>
            </a:r>
            <a:endParaRPr sz="1200">
              <a:solidFill>
                <a:srgbClr val="FFFFFF"/>
              </a:solidFill>
              <a:latin typeface="Roboto Light"/>
              <a:ea typeface="Roboto Light"/>
              <a:cs typeface="Roboto Light"/>
              <a:sym typeface="Roboto Light"/>
            </a:endParaRPr>
          </a:p>
        </p:txBody>
      </p:sp>
      <p:grpSp>
        <p:nvGrpSpPr>
          <p:cNvPr id="678" name="Shape 678"/>
          <p:cNvGrpSpPr/>
          <p:nvPr/>
        </p:nvGrpSpPr>
        <p:grpSpPr>
          <a:xfrm>
            <a:off x="6244325" y="3826900"/>
            <a:ext cx="2022700" cy="745999"/>
            <a:chOff x="6244325" y="3826900"/>
            <a:chExt cx="2022700" cy="745999"/>
          </a:xfrm>
        </p:grpSpPr>
        <p:sp>
          <p:nvSpPr>
            <p:cNvPr id="679" name="Shape 679"/>
            <p:cNvSpPr txBox="1"/>
            <p:nvPr/>
          </p:nvSpPr>
          <p:spPr>
            <a:xfrm>
              <a:off x="6934125" y="4013750"/>
              <a:ext cx="1332900" cy="46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chemeClr val="lt1"/>
                  </a:solidFill>
                  <a:latin typeface="Roboto Light"/>
                  <a:ea typeface="Roboto Light"/>
                  <a:cs typeface="Roboto Light"/>
                  <a:sym typeface="Roboto Light"/>
                </a:rPr>
                <a:t>Excellent Support Team</a:t>
              </a:r>
              <a:endParaRPr sz="1200">
                <a:solidFill>
                  <a:srgbClr val="FFFFFF"/>
                </a:solidFill>
                <a:latin typeface="Roboto Light"/>
                <a:ea typeface="Roboto Light"/>
                <a:cs typeface="Roboto Light"/>
                <a:sym typeface="Roboto Light"/>
              </a:endParaRPr>
            </a:p>
          </p:txBody>
        </p:sp>
        <p:pic>
          <p:nvPicPr>
            <p:cNvPr id="680" name="Shape 680"/>
            <p:cNvPicPr preferRelativeResize="0"/>
            <p:nvPr/>
          </p:nvPicPr>
          <p:blipFill>
            <a:blip r:embed="rId6">
              <a:alphaModFix/>
            </a:blip>
            <a:stretch>
              <a:fillRect/>
            </a:stretch>
          </p:blipFill>
          <p:spPr>
            <a:xfrm>
              <a:off x="6244325" y="3826900"/>
              <a:ext cx="745999" cy="745999"/>
            </a:xfrm>
            <a:prstGeom prst="rect">
              <a:avLst/>
            </a:prstGeom>
            <a:noFill/>
            <a:ln>
              <a:noFill/>
            </a:ln>
          </p:spPr>
        </p:pic>
      </p:grpSp>
      <p:sp>
        <p:nvSpPr>
          <p:cNvPr id="681" name="Shape 681"/>
          <p:cNvSpPr txBox="1"/>
          <p:nvPr/>
        </p:nvSpPr>
        <p:spPr>
          <a:xfrm>
            <a:off x="214500" y="2637481"/>
            <a:ext cx="4124100" cy="47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0B5394"/>
                </a:solidFill>
                <a:latin typeface="Roboto"/>
                <a:ea typeface="Roboto"/>
                <a:cs typeface="Roboto"/>
                <a:sym typeface="Roboto"/>
              </a:rPr>
              <a:t>Excellent Support Team</a:t>
            </a:r>
            <a:endParaRPr b="1" sz="2800">
              <a:solidFill>
                <a:srgbClr val="0B5394"/>
              </a:solidFill>
              <a:latin typeface="Roboto"/>
              <a:ea typeface="Roboto"/>
              <a:cs typeface="Roboto"/>
              <a:sym typeface="Roboto"/>
            </a:endParaRPr>
          </a:p>
        </p:txBody>
      </p:sp>
      <p:sp>
        <p:nvSpPr>
          <p:cNvPr id="682" name="Shape 682"/>
          <p:cNvSpPr txBox="1"/>
          <p:nvPr/>
        </p:nvSpPr>
        <p:spPr>
          <a:xfrm>
            <a:off x="297525" y="1464475"/>
            <a:ext cx="4386900" cy="998100"/>
          </a:xfrm>
          <a:prstGeom prst="rect">
            <a:avLst/>
          </a:prstGeom>
          <a:noFill/>
          <a:ln>
            <a:noFill/>
          </a:ln>
        </p:spPr>
        <p:txBody>
          <a:bodyPr anchorCtr="0" anchor="t" bIns="91425" lIns="91425" spcFirstLastPara="1" rIns="91425" wrap="square" tIns="91425">
            <a:noAutofit/>
          </a:bodyPr>
          <a:lstStyle/>
          <a:p>
            <a:pPr indent="0" lvl="0" marL="0" rtl="0">
              <a:lnSpc>
                <a:spcPct val="120000"/>
              </a:lnSpc>
              <a:spcBef>
                <a:spcPts val="0"/>
              </a:spcBef>
              <a:spcAft>
                <a:spcPts val="0"/>
              </a:spcAft>
              <a:buNone/>
            </a:pPr>
            <a:r>
              <a:rPr b="1" lang="en-GB" sz="1200">
                <a:latin typeface="Roboto"/>
                <a:ea typeface="Roboto"/>
                <a:cs typeface="Roboto"/>
                <a:sym typeface="Roboto"/>
              </a:rPr>
              <a:t>Background check and monitored screening </a:t>
            </a:r>
            <a:endParaRPr b="1" sz="1200">
              <a:latin typeface="Roboto"/>
              <a:ea typeface="Roboto"/>
              <a:cs typeface="Roboto"/>
              <a:sym typeface="Roboto"/>
            </a:endParaRPr>
          </a:p>
          <a:p>
            <a:pPr indent="0" lvl="0" marL="0" rtl="0">
              <a:lnSpc>
                <a:spcPct val="120000"/>
              </a:lnSpc>
              <a:spcBef>
                <a:spcPts val="0"/>
              </a:spcBef>
              <a:spcAft>
                <a:spcPts val="0"/>
              </a:spcAft>
              <a:buNone/>
            </a:pPr>
            <a:r>
              <a:rPr lang="en-GB" sz="1200">
                <a:latin typeface="Roboto"/>
                <a:ea typeface="Roboto"/>
                <a:cs typeface="Roboto"/>
                <a:sym typeface="Roboto"/>
              </a:rPr>
              <a:t>⇒ Only 20% applicants passed the screening for walkers</a:t>
            </a:r>
            <a:endParaRPr sz="1200">
              <a:latin typeface="Roboto"/>
              <a:ea typeface="Roboto"/>
              <a:cs typeface="Roboto"/>
              <a:sym typeface="Roboto"/>
            </a:endParaRPr>
          </a:p>
          <a:p>
            <a:pPr indent="0" lvl="0" marL="0" rtl="0">
              <a:lnSpc>
                <a:spcPct val="120000"/>
              </a:lnSpc>
              <a:spcBef>
                <a:spcPts val="0"/>
              </a:spcBef>
              <a:spcAft>
                <a:spcPts val="0"/>
              </a:spcAft>
              <a:buNone/>
            </a:pPr>
            <a:r>
              <a:t/>
            </a:r>
            <a:endParaRPr sz="1200">
              <a:latin typeface="Roboto"/>
              <a:ea typeface="Roboto"/>
              <a:cs typeface="Roboto"/>
              <a:sym typeface="Roboto"/>
            </a:endParaRPr>
          </a:p>
          <a:p>
            <a:pPr indent="0" lvl="0" marL="0" rtl="0">
              <a:lnSpc>
                <a:spcPct val="120000"/>
              </a:lnSpc>
              <a:spcBef>
                <a:spcPts val="0"/>
              </a:spcBef>
              <a:spcAft>
                <a:spcPts val="0"/>
              </a:spcAft>
              <a:buNone/>
            </a:pPr>
            <a:r>
              <a:rPr b="1" lang="en-GB" sz="1200">
                <a:latin typeface="Roboto"/>
                <a:ea typeface="Roboto"/>
                <a:cs typeface="Roboto"/>
                <a:sym typeface="Roboto"/>
              </a:rPr>
              <a:t>On-going training and review system </a:t>
            </a:r>
            <a:endParaRPr sz="1200">
              <a:latin typeface="Roboto Medium"/>
              <a:ea typeface="Roboto Medium"/>
              <a:cs typeface="Roboto Medium"/>
              <a:sym typeface="Roboto Medium"/>
            </a:endParaRPr>
          </a:p>
        </p:txBody>
      </p:sp>
      <p:sp>
        <p:nvSpPr>
          <p:cNvPr id="683" name="Shape 683"/>
          <p:cNvSpPr txBox="1"/>
          <p:nvPr/>
        </p:nvSpPr>
        <p:spPr>
          <a:xfrm>
            <a:off x="297525" y="3116575"/>
            <a:ext cx="4386900" cy="998100"/>
          </a:xfrm>
          <a:prstGeom prst="rect">
            <a:avLst/>
          </a:prstGeom>
          <a:noFill/>
          <a:ln>
            <a:noFill/>
          </a:ln>
        </p:spPr>
        <p:txBody>
          <a:bodyPr anchorCtr="0" anchor="t" bIns="91425" lIns="91425" spcFirstLastPara="1" rIns="91425" wrap="square" tIns="91425">
            <a:noAutofit/>
          </a:bodyPr>
          <a:lstStyle/>
          <a:p>
            <a:pPr indent="0" lvl="0" marL="0" rtl="0">
              <a:lnSpc>
                <a:spcPct val="120000"/>
              </a:lnSpc>
              <a:spcBef>
                <a:spcPts val="0"/>
              </a:spcBef>
              <a:spcAft>
                <a:spcPts val="0"/>
              </a:spcAft>
              <a:buNone/>
            </a:pPr>
            <a:r>
              <a:rPr b="1" lang="en-GB" sz="1200">
                <a:latin typeface="Roboto"/>
                <a:ea typeface="Roboto"/>
                <a:cs typeface="Roboto"/>
                <a:sym typeface="Roboto"/>
              </a:rPr>
              <a:t>24/7 Trust and Safety Team Hotline </a:t>
            </a:r>
            <a:endParaRPr b="1" sz="1200">
              <a:latin typeface="Roboto"/>
              <a:ea typeface="Roboto"/>
              <a:cs typeface="Roboto"/>
              <a:sym typeface="Roboto"/>
            </a:endParaRPr>
          </a:p>
          <a:p>
            <a:pPr indent="0" lvl="0" marL="0" rtl="0">
              <a:lnSpc>
                <a:spcPct val="120000"/>
              </a:lnSpc>
              <a:spcBef>
                <a:spcPts val="0"/>
              </a:spcBef>
              <a:spcAft>
                <a:spcPts val="0"/>
              </a:spcAft>
              <a:buNone/>
            </a:pPr>
            <a:r>
              <a:t/>
            </a:r>
            <a:endParaRPr b="1" sz="1200">
              <a:latin typeface="Roboto"/>
              <a:ea typeface="Roboto"/>
              <a:cs typeface="Roboto"/>
              <a:sym typeface="Roboto"/>
            </a:endParaRPr>
          </a:p>
          <a:p>
            <a:pPr indent="0" lvl="0" marL="0" rtl="0">
              <a:lnSpc>
                <a:spcPct val="120000"/>
              </a:lnSpc>
              <a:spcBef>
                <a:spcPts val="0"/>
              </a:spcBef>
              <a:spcAft>
                <a:spcPts val="0"/>
              </a:spcAft>
              <a:buNone/>
            </a:pPr>
            <a:r>
              <a:rPr b="1" lang="en-GB" sz="1200">
                <a:latin typeface="Roboto"/>
                <a:ea typeface="Roboto"/>
                <a:cs typeface="Roboto"/>
                <a:sym typeface="Roboto"/>
              </a:rPr>
              <a:t>Provide help from vet professionals</a:t>
            </a:r>
            <a:endParaRPr b="1" sz="1200">
              <a:latin typeface="Roboto"/>
              <a:ea typeface="Roboto"/>
              <a:cs typeface="Roboto"/>
              <a:sym typeface="Roboto"/>
            </a:endParaRPr>
          </a:p>
          <a:p>
            <a:pPr indent="0" lvl="0" marL="0" rtl="0">
              <a:lnSpc>
                <a:spcPct val="120000"/>
              </a:lnSpc>
              <a:spcBef>
                <a:spcPts val="0"/>
              </a:spcBef>
              <a:spcAft>
                <a:spcPts val="0"/>
              </a:spcAft>
              <a:buNone/>
            </a:pPr>
            <a:r>
              <a:rPr lang="en-GB" sz="1200">
                <a:latin typeface="Roboto"/>
                <a:ea typeface="Roboto"/>
                <a:cs typeface="Roboto"/>
                <a:sym typeface="Roboto"/>
              </a:rPr>
              <a:t>⇒ </a:t>
            </a:r>
            <a:r>
              <a:rPr b="1" lang="en-GB" sz="1200">
                <a:latin typeface="Roboto"/>
                <a:ea typeface="Roboto"/>
                <a:cs typeface="Roboto"/>
                <a:sym typeface="Roboto"/>
              </a:rPr>
              <a:t> To give a sense of security in case of emergency</a:t>
            </a:r>
            <a:endParaRPr sz="1200">
              <a:latin typeface="Roboto Medium"/>
              <a:ea typeface="Roboto Medium"/>
              <a:cs typeface="Roboto Medium"/>
              <a:sym typeface="Robot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Shape 688"/>
          <p:cNvSpPr/>
          <p:nvPr/>
        </p:nvSpPr>
        <p:spPr>
          <a:xfrm>
            <a:off x="36525" y="1184150"/>
            <a:ext cx="4293300" cy="2769900"/>
          </a:xfrm>
          <a:prstGeom prst="rect">
            <a:avLst/>
          </a:prstGeom>
          <a:solidFill>
            <a:srgbClr val="FCFCF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9" name="Shape 689"/>
          <p:cNvSpPr/>
          <p:nvPr/>
        </p:nvSpPr>
        <p:spPr>
          <a:xfrm>
            <a:off x="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690" name="Shape 690"/>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Case Study - Owner’s dog got missing</a:t>
            </a:r>
            <a:endParaRPr b="1" sz="2400">
              <a:latin typeface="Roboto"/>
              <a:ea typeface="Roboto"/>
              <a:cs typeface="Roboto"/>
              <a:sym typeface="Roboto"/>
            </a:endParaRPr>
          </a:p>
        </p:txBody>
      </p:sp>
      <p:sp>
        <p:nvSpPr>
          <p:cNvPr id="691" name="Shape 691"/>
          <p:cNvSpPr txBox="1"/>
          <p:nvPr>
            <p:ph idx="1" type="subTitle"/>
          </p:nvPr>
        </p:nvSpPr>
        <p:spPr>
          <a:xfrm>
            <a:off x="2249850" y="718450"/>
            <a:ext cx="4644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What Actually happens….</a:t>
            </a:r>
            <a:endParaRPr b="1">
              <a:latin typeface="Roboto"/>
              <a:ea typeface="Roboto"/>
              <a:cs typeface="Roboto"/>
              <a:sym typeface="Roboto"/>
            </a:endParaRPr>
          </a:p>
        </p:txBody>
      </p:sp>
      <p:pic>
        <p:nvPicPr>
          <p:cNvPr id="692" name="Shape 692"/>
          <p:cNvPicPr preferRelativeResize="0"/>
          <p:nvPr/>
        </p:nvPicPr>
        <p:blipFill rotWithShape="1">
          <a:blip r:embed="rId3">
            <a:alphaModFix/>
          </a:blip>
          <a:srcRect b="44438" l="16449" r="37394" t="42082"/>
          <a:stretch/>
        </p:blipFill>
        <p:spPr>
          <a:xfrm>
            <a:off x="4466975" y="1164325"/>
            <a:ext cx="4707725" cy="810100"/>
          </a:xfrm>
          <a:prstGeom prst="rect">
            <a:avLst/>
          </a:prstGeom>
          <a:noFill/>
          <a:ln>
            <a:noFill/>
          </a:ln>
        </p:spPr>
      </p:pic>
      <p:sp>
        <p:nvSpPr>
          <p:cNvPr id="693" name="Shape 693"/>
          <p:cNvSpPr txBox="1"/>
          <p:nvPr>
            <p:ph idx="2" type="title"/>
          </p:nvPr>
        </p:nvSpPr>
        <p:spPr>
          <a:xfrm>
            <a:off x="36525" y="1184150"/>
            <a:ext cx="4309200" cy="341400"/>
          </a:xfrm>
          <a:prstGeom prst="rect">
            <a:avLst/>
          </a:prstGeom>
          <a:solidFill>
            <a:srgbClr val="FFF2CC"/>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latin typeface="Roboto"/>
                <a:ea typeface="Roboto"/>
                <a:cs typeface="Roboto"/>
                <a:sym typeface="Roboto"/>
              </a:rPr>
              <a:t>What have Rover actually done?</a:t>
            </a:r>
            <a:endParaRPr>
              <a:latin typeface="Roboto"/>
              <a:ea typeface="Roboto"/>
              <a:cs typeface="Roboto"/>
              <a:sym typeface="Roboto"/>
            </a:endParaRPr>
          </a:p>
        </p:txBody>
      </p:sp>
      <p:pic>
        <p:nvPicPr>
          <p:cNvPr id="694" name="Shape 694"/>
          <p:cNvPicPr preferRelativeResize="0"/>
          <p:nvPr/>
        </p:nvPicPr>
        <p:blipFill rotWithShape="1">
          <a:blip r:embed="rId4">
            <a:alphaModFix/>
          </a:blip>
          <a:srcRect b="31053" l="0" r="0" t="17095"/>
          <a:stretch/>
        </p:blipFill>
        <p:spPr>
          <a:xfrm>
            <a:off x="5854675" y="2079200"/>
            <a:ext cx="1673050" cy="1542249"/>
          </a:xfrm>
          <a:prstGeom prst="rect">
            <a:avLst/>
          </a:prstGeom>
          <a:noFill/>
          <a:ln>
            <a:noFill/>
          </a:ln>
        </p:spPr>
      </p:pic>
      <p:sp>
        <p:nvSpPr>
          <p:cNvPr id="695" name="Shape 695"/>
          <p:cNvSpPr/>
          <p:nvPr/>
        </p:nvSpPr>
        <p:spPr>
          <a:xfrm>
            <a:off x="98507" y="328586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6" name="Shape 696"/>
          <p:cNvSpPr/>
          <p:nvPr/>
        </p:nvSpPr>
        <p:spPr>
          <a:xfrm>
            <a:off x="88507" y="1558517"/>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7" name="Shape 697"/>
          <p:cNvSpPr/>
          <p:nvPr/>
        </p:nvSpPr>
        <p:spPr>
          <a:xfrm>
            <a:off x="108507" y="242219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Shape 698"/>
          <p:cNvSpPr txBox="1"/>
          <p:nvPr/>
        </p:nvSpPr>
        <p:spPr>
          <a:xfrm>
            <a:off x="641075" y="1510753"/>
            <a:ext cx="3825900" cy="7080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GB" sz="1100">
                <a:latin typeface="Roboto"/>
                <a:ea typeface="Roboto"/>
                <a:cs typeface="Roboto"/>
                <a:sym typeface="Roboto"/>
              </a:rPr>
              <a:t>Employed 24/7 Trust and Service team</a:t>
            </a:r>
            <a:endParaRPr sz="1100">
              <a:latin typeface="Roboto"/>
              <a:ea typeface="Roboto"/>
              <a:cs typeface="Roboto"/>
              <a:sym typeface="Roboto"/>
            </a:endParaRPr>
          </a:p>
          <a:p>
            <a:pPr indent="0" lvl="0" marL="0" rtl="0">
              <a:spcBef>
                <a:spcPts val="0"/>
              </a:spcBef>
              <a:spcAft>
                <a:spcPts val="0"/>
              </a:spcAft>
              <a:buNone/>
            </a:pPr>
            <a:r>
              <a:rPr lang="en-GB" sz="1100">
                <a:latin typeface="Roboto"/>
                <a:ea typeface="Roboto"/>
                <a:cs typeface="Roboto"/>
                <a:sym typeface="Roboto"/>
              </a:rPr>
              <a:t>Conduct a full scale investigation and suspends the account of the sitter</a:t>
            </a:r>
            <a:endParaRPr sz="1100">
              <a:latin typeface="Roboto"/>
              <a:ea typeface="Roboto"/>
              <a:cs typeface="Roboto"/>
              <a:sym typeface="Roboto"/>
            </a:endParaRPr>
          </a:p>
        </p:txBody>
      </p:sp>
      <p:sp>
        <p:nvSpPr>
          <p:cNvPr id="699" name="Shape 699"/>
          <p:cNvSpPr/>
          <p:nvPr/>
        </p:nvSpPr>
        <p:spPr>
          <a:xfrm>
            <a:off x="100500" y="2413900"/>
            <a:ext cx="548700" cy="548700"/>
          </a:xfrm>
          <a:prstGeom prst="ellipse">
            <a:avLst/>
          </a:prstGeom>
          <a:solidFill>
            <a:srgbClr val="0097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0" name="Shape 700"/>
          <p:cNvSpPr/>
          <p:nvPr/>
        </p:nvSpPr>
        <p:spPr>
          <a:xfrm>
            <a:off x="100500" y="1558525"/>
            <a:ext cx="548700" cy="548700"/>
          </a:xfrm>
          <a:prstGeom prst="ellipse">
            <a:avLst/>
          </a:prstGeom>
          <a:solidFill>
            <a:srgbClr val="6AA84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1" name="Shape 701"/>
          <p:cNvSpPr/>
          <p:nvPr/>
        </p:nvSpPr>
        <p:spPr>
          <a:xfrm>
            <a:off x="100500" y="3269275"/>
            <a:ext cx="548700" cy="548700"/>
          </a:xfrm>
          <a:prstGeom prst="ellipse">
            <a:avLst/>
          </a:prstGeom>
          <a:solidFill>
            <a:srgbClr val="78909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2" name="Shape 702"/>
          <p:cNvSpPr txBox="1"/>
          <p:nvPr/>
        </p:nvSpPr>
        <p:spPr>
          <a:xfrm>
            <a:off x="179550" y="1662175"/>
            <a:ext cx="3906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Dosis"/>
                <a:ea typeface="Dosis"/>
                <a:cs typeface="Dosis"/>
                <a:sym typeface="Dosis"/>
              </a:rPr>
              <a:t>1</a:t>
            </a:r>
            <a:endParaRPr sz="2600">
              <a:solidFill>
                <a:srgbClr val="FFFFFF"/>
              </a:solidFill>
              <a:latin typeface="Dosis"/>
              <a:ea typeface="Dosis"/>
              <a:cs typeface="Dosis"/>
              <a:sym typeface="Dosis"/>
            </a:endParaRPr>
          </a:p>
        </p:txBody>
      </p:sp>
      <p:sp>
        <p:nvSpPr>
          <p:cNvPr id="703" name="Shape 703"/>
          <p:cNvSpPr txBox="1"/>
          <p:nvPr/>
        </p:nvSpPr>
        <p:spPr>
          <a:xfrm>
            <a:off x="179550" y="2517550"/>
            <a:ext cx="3906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Dosis"/>
                <a:ea typeface="Dosis"/>
                <a:cs typeface="Dosis"/>
                <a:sym typeface="Dosis"/>
              </a:rPr>
              <a:t>2</a:t>
            </a:r>
            <a:endParaRPr sz="2600">
              <a:solidFill>
                <a:srgbClr val="FFFFFF"/>
              </a:solidFill>
              <a:latin typeface="Dosis"/>
              <a:ea typeface="Dosis"/>
              <a:cs typeface="Dosis"/>
              <a:sym typeface="Dosis"/>
            </a:endParaRPr>
          </a:p>
        </p:txBody>
      </p:sp>
      <p:sp>
        <p:nvSpPr>
          <p:cNvPr id="704" name="Shape 704"/>
          <p:cNvSpPr txBox="1"/>
          <p:nvPr/>
        </p:nvSpPr>
        <p:spPr>
          <a:xfrm>
            <a:off x="179550" y="3372925"/>
            <a:ext cx="3906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Dosis"/>
                <a:ea typeface="Dosis"/>
                <a:cs typeface="Dosis"/>
                <a:sym typeface="Dosis"/>
              </a:rPr>
              <a:t>3</a:t>
            </a:r>
            <a:endParaRPr sz="2600">
              <a:solidFill>
                <a:srgbClr val="FFFFFF"/>
              </a:solidFill>
              <a:latin typeface="Dosis"/>
              <a:ea typeface="Dosis"/>
              <a:cs typeface="Dosis"/>
              <a:sym typeface="Dosis"/>
            </a:endParaRPr>
          </a:p>
        </p:txBody>
      </p:sp>
      <p:sp>
        <p:nvSpPr>
          <p:cNvPr id="705" name="Shape 705"/>
          <p:cNvSpPr txBox="1"/>
          <p:nvPr/>
        </p:nvSpPr>
        <p:spPr>
          <a:xfrm>
            <a:off x="641075" y="2413888"/>
            <a:ext cx="3825900" cy="54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latin typeface="Roboto"/>
                <a:ea typeface="Roboto"/>
                <a:cs typeface="Roboto"/>
                <a:sym typeface="Roboto"/>
              </a:rPr>
              <a:t>Conducted a search by hiring local pet sitters of $40 per day, and cooperating to post alerts and flyer materials</a:t>
            </a:r>
            <a:endParaRPr sz="1100">
              <a:latin typeface="Roboto"/>
              <a:ea typeface="Roboto"/>
              <a:cs typeface="Roboto"/>
              <a:sym typeface="Roboto"/>
            </a:endParaRPr>
          </a:p>
        </p:txBody>
      </p:sp>
      <p:sp>
        <p:nvSpPr>
          <p:cNvPr id="706" name="Shape 706"/>
          <p:cNvSpPr txBox="1"/>
          <p:nvPr/>
        </p:nvSpPr>
        <p:spPr>
          <a:xfrm>
            <a:off x="641075" y="3269263"/>
            <a:ext cx="3825900" cy="54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a:latin typeface="Roboto"/>
                <a:ea typeface="Roboto"/>
                <a:cs typeface="Roboto"/>
                <a:sym typeface="Roboto"/>
              </a:rPr>
              <a:t>Remained daily contact with the owner for 10 days</a:t>
            </a:r>
            <a:br>
              <a:rPr lang="en-GB" sz="1100">
                <a:latin typeface="Roboto"/>
                <a:ea typeface="Roboto"/>
                <a:cs typeface="Roboto"/>
                <a:sym typeface="Roboto"/>
              </a:rPr>
            </a:br>
            <a:r>
              <a:rPr lang="en-GB" sz="1100">
                <a:latin typeface="Roboto"/>
                <a:ea typeface="Roboto"/>
                <a:cs typeface="Roboto"/>
                <a:sym typeface="Roboto"/>
              </a:rPr>
              <a:t>Offered extra funding into printing flyers and donations for the owner</a:t>
            </a:r>
            <a:endParaRPr sz="1100">
              <a:latin typeface="Roboto"/>
              <a:ea typeface="Roboto"/>
              <a:cs typeface="Roboto"/>
              <a:sym typeface="Roboto"/>
            </a:endParaRPr>
          </a:p>
        </p:txBody>
      </p:sp>
      <p:sp>
        <p:nvSpPr>
          <p:cNvPr id="707" name="Shape 707"/>
          <p:cNvSpPr/>
          <p:nvPr/>
        </p:nvSpPr>
        <p:spPr>
          <a:xfrm>
            <a:off x="100807" y="4128742"/>
            <a:ext cx="572700" cy="5727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8" name="Shape 708"/>
          <p:cNvSpPr/>
          <p:nvPr/>
        </p:nvSpPr>
        <p:spPr>
          <a:xfrm>
            <a:off x="100488" y="4149550"/>
            <a:ext cx="548700" cy="548700"/>
          </a:xfrm>
          <a:prstGeom prst="ellipse">
            <a:avLst/>
          </a:prstGeom>
          <a:solidFill>
            <a:srgbClr val="FFAB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Shape 709"/>
          <p:cNvSpPr txBox="1"/>
          <p:nvPr/>
        </p:nvSpPr>
        <p:spPr>
          <a:xfrm>
            <a:off x="641075" y="4149538"/>
            <a:ext cx="3825900" cy="54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000">
                <a:solidFill>
                  <a:srgbClr val="FF0000"/>
                </a:solidFill>
                <a:latin typeface="Roboto"/>
                <a:ea typeface="Roboto"/>
                <a:cs typeface="Roboto"/>
                <a:sym typeface="Roboto"/>
              </a:rPr>
              <a:t>THE OWNER’S DOG STILL NOT FOUND</a:t>
            </a:r>
            <a:endParaRPr b="1" sz="1000">
              <a:solidFill>
                <a:srgbClr val="FF0000"/>
              </a:solidFill>
              <a:latin typeface="Roboto"/>
              <a:ea typeface="Roboto"/>
              <a:cs typeface="Roboto"/>
              <a:sym typeface="Roboto"/>
            </a:endParaRPr>
          </a:p>
          <a:p>
            <a:pPr indent="0" lvl="0" marL="0" rtl="0">
              <a:spcBef>
                <a:spcPts val="0"/>
              </a:spcBef>
              <a:spcAft>
                <a:spcPts val="0"/>
              </a:spcAft>
              <a:buNone/>
            </a:pPr>
            <a:r>
              <a:rPr b="1" lang="en-GB" sz="1000">
                <a:solidFill>
                  <a:srgbClr val="FF0000"/>
                </a:solidFill>
                <a:latin typeface="Roboto"/>
                <a:ea typeface="Roboto"/>
                <a:cs typeface="Roboto"/>
                <a:sym typeface="Roboto"/>
              </a:rPr>
              <a:t>THE OWNER TURNED TO MEDIA FOR ATTENTION UPON THE HIRING PROCESS OF ROVER</a:t>
            </a:r>
            <a:endParaRPr b="1" sz="1000">
              <a:solidFill>
                <a:srgbClr val="FF0000"/>
              </a:solidFill>
              <a:latin typeface="Roboto"/>
              <a:ea typeface="Roboto"/>
              <a:cs typeface="Roboto"/>
              <a:sym typeface="Roboto"/>
            </a:endParaRPr>
          </a:p>
        </p:txBody>
      </p:sp>
      <p:pic>
        <p:nvPicPr>
          <p:cNvPr id="710" name="Shape 710"/>
          <p:cNvPicPr preferRelativeResize="0"/>
          <p:nvPr/>
        </p:nvPicPr>
        <p:blipFill>
          <a:blip r:embed="rId5">
            <a:alphaModFix/>
          </a:blip>
          <a:stretch>
            <a:fillRect/>
          </a:stretch>
        </p:blipFill>
        <p:spPr>
          <a:xfrm>
            <a:off x="189550" y="4181850"/>
            <a:ext cx="390600" cy="390600"/>
          </a:xfrm>
          <a:prstGeom prst="rect">
            <a:avLst/>
          </a:prstGeom>
          <a:noFill/>
          <a:ln>
            <a:noFill/>
          </a:ln>
        </p:spPr>
      </p:pic>
      <p:sp>
        <p:nvSpPr>
          <p:cNvPr id="711" name="Shape 711"/>
          <p:cNvSpPr txBox="1"/>
          <p:nvPr/>
        </p:nvSpPr>
        <p:spPr>
          <a:xfrm>
            <a:off x="4680300" y="3799150"/>
            <a:ext cx="4018200" cy="773400"/>
          </a:xfrm>
          <a:prstGeom prst="rect">
            <a:avLst/>
          </a:prstGeom>
          <a:solidFill>
            <a:srgbClr val="FFF2CC">
              <a:alpha val="5769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666666"/>
                </a:solidFill>
                <a:latin typeface="Roboto"/>
                <a:ea typeface="Roboto"/>
                <a:cs typeface="Roboto"/>
                <a:sym typeface="Roboto"/>
              </a:rPr>
              <a:t>Rover is not liable for "for damages associated with Pet Care Services (which may include bodily injury to, or death of, a pet)" nor the costs associated therein.</a:t>
            </a:r>
            <a:endParaRPr b="1" sz="1200">
              <a:solidFill>
                <a:srgbClr val="666666"/>
              </a:solidFill>
              <a:latin typeface="Roboto"/>
              <a:ea typeface="Roboto"/>
              <a:cs typeface="Roboto"/>
              <a:sym typeface="Roboto"/>
            </a:endParaRPr>
          </a:p>
        </p:txBody>
      </p:sp>
      <p:sp>
        <p:nvSpPr>
          <p:cNvPr id="712" name="Shape 712"/>
          <p:cNvSpPr txBox="1"/>
          <p:nvPr/>
        </p:nvSpPr>
        <p:spPr>
          <a:xfrm>
            <a:off x="4589250" y="3642526"/>
            <a:ext cx="337505" cy="43138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6AA84F"/>
                </a:solidFill>
                <a:latin typeface="Roboto"/>
                <a:ea typeface="Roboto"/>
                <a:cs typeface="Roboto"/>
                <a:sym typeface="Roboto"/>
              </a:rPr>
              <a:t>“</a:t>
            </a:r>
            <a:endParaRPr sz="3000">
              <a:solidFill>
                <a:srgbClr val="6AA84F"/>
              </a:solidFill>
              <a:latin typeface="Roboto"/>
              <a:ea typeface="Roboto"/>
              <a:cs typeface="Roboto"/>
              <a:sym typeface="Roboto"/>
            </a:endParaRPr>
          </a:p>
        </p:txBody>
      </p:sp>
      <p:sp>
        <p:nvSpPr>
          <p:cNvPr id="713" name="Shape 713"/>
          <p:cNvSpPr txBox="1"/>
          <p:nvPr/>
        </p:nvSpPr>
        <p:spPr>
          <a:xfrm>
            <a:off x="8455641" y="3642525"/>
            <a:ext cx="337505" cy="70792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3000">
                <a:solidFill>
                  <a:srgbClr val="6AA84F"/>
                </a:solidFill>
                <a:latin typeface="Roboto"/>
                <a:ea typeface="Roboto"/>
                <a:cs typeface="Roboto"/>
                <a:sym typeface="Roboto"/>
              </a:rPr>
              <a:t>”</a:t>
            </a:r>
            <a:endParaRPr sz="3000">
              <a:solidFill>
                <a:srgbClr val="6AA84F"/>
              </a:solidFill>
            </a:endParaRPr>
          </a:p>
        </p:txBody>
      </p:sp>
      <p:sp>
        <p:nvSpPr>
          <p:cNvPr id="714" name="Shape 714"/>
          <p:cNvSpPr txBox="1"/>
          <p:nvPr/>
        </p:nvSpPr>
        <p:spPr>
          <a:xfrm>
            <a:off x="6002077" y="4572450"/>
            <a:ext cx="3100200" cy="33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GB" sz="1100">
                <a:latin typeface="Roboto"/>
                <a:ea typeface="Roboto"/>
                <a:cs typeface="Roboto"/>
                <a:sym typeface="Roboto"/>
              </a:rPr>
              <a:t>From the terms and services </a:t>
            </a:r>
            <a:endParaRPr i="1" sz="11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p:nvPr/>
        </p:nvSpPr>
        <p:spPr>
          <a:xfrm>
            <a:off x="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720" name="Shape 720"/>
          <p:cNvSpPr txBox="1"/>
          <p:nvPr>
            <p:ph type="title"/>
          </p:nvPr>
        </p:nvSpPr>
        <p:spPr>
          <a:xfrm>
            <a:off x="688350" y="32955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Problems Behind the Deviation of Expectation</a:t>
            </a:r>
            <a:endParaRPr b="1" sz="2400">
              <a:latin typeface="Roboto"/>
              <a:ea typeface="Roboto"/>
              <a:cs typeface="Roboto"/>
              <a:sym typeface="Roboto"/>
            </a:endParaRPr>
          </a:p>
        </p:txBody>
      </p:sp>
      <p:sp>
        <p:nvSpPr>
          <p:cNvPr id="721" name="Shape 721"/>
          <p:cNvSpPr txBox="1"/>
          <p:nvPr>
            <p:ph idx="1" type="subTitle"/>
          </p:nvPr>
        </p:nvSpPr>
        <p:spPr>
          <a:xfrm>
            <a:off x="1552350" y="785505"/>
            <a:ext cx="6039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What actually happens...</a:t>
            </a:r>
            <a:endParaRPr b="1">
              <a:latin typeface="Roboto"/>
              <a:ea typeface="Roboto"/>
              <a:cs typeface="Roboto"/>
              <a:sym typeface="Roboto"/>
            </a:endParaRPr>
          </a:p>
        </p:txBody>
      </p:sp>
      <p:sp>
        <p:nvSpPr>
          <p:cNvPr id="722" name="Shape 722"/>
          <p:cNvSpPr/>
          <p:nvPr/>
        </p:nvSpPr>
        <p:spPr>
          <a:xfrm>
            <a:off x="68100" y="1997925"/>
            <a:ext cx="1231200" cy="1267500"/>
          </a:xfrm>
          <a:prstGeom prst="flowChartConnector">
            <a:avLst/>
          </a:prstGeom>
          <a:solidFill>
            <a:srgbClr val="01A59E">
              <a:alpha val="5000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3" name="Shape 723"/>
          <p:cNvSpPr/>
          <p:nvPr/>
        </p:nvSpPr>
        <p:spPr>
          <a:xfrm>
            <a:off x="7835200" y="1997925"/>
            <a:ext cx="1231200" cy="1267500"/>
          </a:xfrm>
          <a:prstGeom prst="flowChartConnector">
            <a:avLst/>
          </a:prstGeom>
          <a:solidFill>
            <a:srgbClr val="A5375B">
              <a:alpha val="5000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24" name="Shape 724"/>
          <p:cNvPicPr preferRelativeResize="0"/>
          <p:nvPr/>
        </p:nvPicPr>
        <p:blipFill>
          <a:blip r:embed="rId3">
            <a:alphaModFix/>
          </a:blip>
          <a:stretch>
            <a:fillRect/>
          </a:stretch>
        </p:blipFill>
        <p:spPr>
          <a:xfrm>
            <a:off x="7916112" y="2037051"/>
            <a:ext cx="1069375" cy="1069375"/>
          </a:xfrm>
          <a:prstGeom prst="rect">
            <a:avLst/>
          </a:prstGeom>
          <a:noFill/>
          <a:ln>
            <a:noFill/>
          </a:ln>
        </p:spPr>
      </p:pic>
      <p:sp>
        <p:nvSpPr>
          <p:cNvPr id="725" name="Shape 725"/>
          <p:cNvSpPr/>
          <p:nvPr/>
        </p:nvSpPr>
        <p:spPr>
          <a:xfrm>
            <a:off x="1382400" y="1541450"/>
            <a:ext cx="3109200" cy="495600"/>
          </a:xfrm>
          <a:prstGeom prst="wedgeRoundRectCallout">
            <a:avLst>
              <a:gd fmla="val -61891" name="adj1"/>
              <a:gd fmla="val 52098" name="adj2"/>
              <a:gd fmla="val 0" name="adj3"/>
            </a:avLst>
          </a:prstGeom>
          <a:solidFill>
            <a:srgbClr val="01A59E">
              <a:alpha val="6308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rPr b="1" lang="en-GB" sz="1200">
                <a:latin typeface="Roboto"/>
                <a:ea typeface="Roboto"/>
                <a:cs typeface="Roboto"/>
                <a:sym typeface="Roboto"/>
              </a:rPr>
              <a:t>We have qu</a:t>
            </a:r>
            <a:r>
              <a:rPr b="1" lang="en-GB" sz="1200">
                <a:latin typeface="Roboto"/>
                <a:ea typeface="Roboto"/>
                <a:cs typeface="Roboto"/>
                <a:sym typeface="Roboto"/>
              </a:rPr>
              <a:t>alified &amp; c</a:t>
            </a:r>
            <a:r>
              <a:rPr b="1" lang="en-GB" sz="1200">
                <a:latin typeface="Roboto"/>
                <a:ea typeface="Roboto"/>
                <a:cs typeface="Roboto"/>
                <a:sym typeface="Roboto"/>
              </a:rPr>
              <a:t>redible</a:t>
            </a:r>
            <a:r>
              <a:rPr b="1" lang="en-GB" sz="1200">
                <a:latin typeface="Roboto"/>
                <a:ea typeface="Roboto"/>
                <a:cs typeface="Roboto"/>
                <a:sym typeface="Roboto"/>
              </a:rPr>
              <a:t> sitters who went through our </a:t>
            </a:r>
            <a:r>
              <a:rPr b="1" lang="en-GB" sz="1200">
                <a:latin typeface="Roboto"/>
                <a:ea typeface="Roboto"/>
                <a:cs typeface="Roboto"/>
                <a:sym typeface="Roboto"/>
              </a:rPr>
              <a:t>background</a:t>
            </a:r>
            <a:r>
              <a:rPr b="1" lang="en-GB" sz="1200">
                <a:latin typeface="Roboto"/>
                <a:ea typeface="Roboto"/>
                <a:cs typeface="Roboto"/>
                <a:sym typeface="Roboto"/>
              </a:rPr>
              <a:t> checks!</a:t>
            </a:r>
            <a:endParaRPr b="1" sz="1200">
              <a:latin typeface="Roboto"/>
              <a:ea typeface="Roboto"/>
              <a:cs typeface="Roboto"/>
              <a:sym typeface="Roboto"/>
            </a:endParaRPr>
          </a:p>
        </p:txBody>
      </p:sp>
      <p:sp>
        <p:nvSpPr>
          <p:cNvPr id="726" name="Shape 726"/>
          <p:cNvSpPr/>
          <p:nvPr/>
        </p:nvSpPr>
        <p:spPr>
          <a:xfrm>
            <a:off x="1613050" y="2451900"/>
            <a:ext cx="2878500" cy="414600"/>
          </a:xfrm>
          <a:prstGeom prst="wedgeRoundRectCallout">
            <a:avLst>
              <a:gd fmla="val -58277" name="adj1"/>
              <a:gd fmla="val 17167" name="adj2"/>
              <a:gd fmla="val 0" name="adj3"/>
            </a:avLst>
          </a:prstGeom>
          <a:solidFill>
            <a:srgbClr val="01A59E">
              <a:alpha val="630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We </a:t>
            </a:r>
            <a:r>
              <a:rPr b="1" lang="en-GB" sz="1200">
                <a:latin typeface="Roboto"/>
                <a:ea typeface="Roboto"/>
                <a:cs typeface="Roboto"/>
                <a:sym typeface="Roboto"/>
              </a:rPr>
              <a:t>assured</a:t>
            </a:r>
            <a:r>
              <a:rPr b="1" lang="en-GB" sz="1200">
                <a:latin typeface="Roboto"/>
                <a:ea typeface="Roboto"/>
                <a:cs typeface="Roboto"/>
                <a:sym typeface="Roboto"/>
              </a:rPr>
              <a:t> the quality of our service!</a:t>
            </a:r>
            <a:endParaRPr b="1" sz="1200">
              <a:latin typeface="Roboto"/>
              <a:ea typeface="Roboto"/>
              <a:cs typeface="Roboto"/>
              <a:sym typeface="Roboto"/>
            </a:endParaRPr>
          </a:p>
        </p:txBody>
      </p:sp>
      <p:sp>
        <p:nvSpPr>
          <p:cNvPr id="727" name="Shape 727"/>
          <p:cNvSpPr/>
          <p:nvPr/>
        </p:nvSpPr>
        <p:spPr>
          <a:xfrm>
            <a:off x="1309800" y="3127300"/>
            <a:ext cx="2878500" cy="495600"/>
          </a:xfrm>
          <a:prstGeom prst="wedgeRoundRectCallout">
            <a:avLst>
              <a:gd fmla="val -58715" name="adj1"/>
              <a:gd fmla="val -31578" name="adj2"/>
              <a:gd fmla="val 0" name="adj3"/>
            </a:avLst>
          </a:prstGeom>
          <a:solidFill>
            <a:srgbClr val="01A59E">
              <a:alpha val="630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We will protect you from uncertainty with Rover Guarantee!</a:t>
            </a:r>
            <a:endParaRPr b="1" sz="1200">
              <a:latin typeface="Roboto"/>
              <a:ea typeface="Roboto"/>
              <a:cs typeface="Roboto"/>
              <a:sym typeface="Roboto"/>
            </a:endParaRPr>
          </a:p>
        </p:txBody>
      </p:sp>
      <p:sp>
        <p:nvSpPr>
          <p:cNvPr id="728" name="Shape 728"/>
          <p:cNvSpPr/>
          <p:nvPr/>
        </p:nvSpPr>
        <p:spPr>
          <a:xfrm>
            <a:off x="622325" y="3852400"/>
            <a:ext cx="2878500" cy="495600"/>
          </a:xfrm>
          <a:prstGeom prst="wedgeRoundRectCallout">
            <a:avLst>
              <a:gd fmla="val -57665" name="adj1"/>
              <a:gd fmla="val -46313" name="adj2"/>
              <a:gd fmla="val 0" name="adj3"/>
            </a:avLst>
          </a:prstGeom>
          <a:solidFill>
            <a:srgbClr val="01A59E">
              <a:alpha val="630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We have 24/7 support team to provide help in case of emergency!</a:t>
            </a:r>
            <a:endParaRPr b="1" sz="1200">
              <a:latin typeface="Roboto"/>
              <a:ea typeface="Roboto"/>
              <a:cs typeface="Roboto"/>
              <a:sym typeface="Roboto"/>
            </a:endParaRPr>
          </a:p>
        </p:txBody>
      </p:sp>
      <p:sp>
        <p:nvSpPr>
          <p:cNvPr id="729" name="Shape 729"/>
          <p:cNvSpPr/>
          <p:nvPr/>
        </p:nvSpPr>
        <p:spPr>
          <a:xfrm>
            <a:off x="4574700" y="1753888"/>
            <a:ext cx="3341400" cy="495600"/>
          </a:xfrm>
          <a:prstGeom prst="wedgeRoundRectCallout">
            <a:avLst>
              <a:gd fmla="val 54293" name="adj1"/>
              <a:gd fmla="val 26607" name="adj2"/>
              <a:gd fmla="val 0" name="adj3"/>
            </a:avLst>
          </a:prstGeom>
          <a:solidFill>
            <a:srgbClr val="A5375B">
              <a:alpha val="5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latin typeface="Roboto"/>
                <a:ea typeface="Roboto"/>
                <a:cs typeface="Roboto"/>
                <a:sym typeface="Roboto"/>
              </a:rPr>
              <a:t>Your b</a:t>
            </a:r>
            <a:r>
              <a:rPr b="1" lang="en-GB" sz="1200">
                <a:latin typeface="Roboto"/>
                <a:ea typeface="Roboto"/>
                <a:cs typeface="Roboto"/>
                <a:sym typeface="Roboto"/>
              </a:rPr>
              <a:t>ackground</a:t>
            </a:r>
            <a:r>
              <a:rPr b="1" lang="en-GB" sz="1200">
                <a:latin typeface="Roboto"/>
                <a:ea typeface="Roboto"/>
                <a:cs typeface="Roboto"/>
                <a:sym typeface="Roboto"/>
              </a:rPr>
              <a:t> check only include criminal record but not action towards animals!</a:t>
            </a:r>
            <a:endParaRPr>
              <a:latin typeface="Roboto"/>
              <a:ea typeface="Roboto"/>
              <a:cs typeface="Roboto"/>
              <a:sym typeface="Roboto"/>
            </a:endParaRPr>
          </a:p>
        </p:txBody>
      </p:sp>
      <p:sp>
        <p:nvSpPr>
          <p:cNvPr id="730" name="Shape 730"/>
          <p:cNvSpPr/>
          <p:nvPr/>
        </p:nvSpPr>
        <p:spPr>
          <a:xfrm>
            <a:off x="4809575" y="2548300"/>
            <a:ext cx="2788500" cy="362700"/>
          </a:xfrm>
          <a:prstGeom prst="wedgeRoundRectCallout">
            <a:avLst>
              <a:gd fmla="val 57454" name="adj1"/>
              <a:gd fmla="val -33464" name="adj2"/>
              <a:gd fmla="val 0" name="adj3"/>
            </a:avLst>
          </a:prstGeom>
          <a:solidFill>
            <a:srgbClr val="A5375B">
              <a:alpha val="5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latin typeface="Roboto"/>
                <a:ea typeface="Roboto"/>
                <a:cs typeface="Roboto"/>
                <a:sym typeface="Roboto"/>
              </a:rPr>
              <a:t>Your ‘qualified’ sitters lost my dog!</a:t>
            </a:r>
            <a:endParaRPr>
              <a:latin typeface="Roboto"/>
              <a:ea typeface="Roboto"/>
              <a:cs typeface="Roboto"/>
              <a:sym typeface="Roboto"/>
            </a:endParaRPr>
          </a:p>
        </p:txBody>
      </p:sp>
      <p:sp>
        <p:nvSpPr>
          <p:cNvPr id="731" name="Shape 731"/>
          <p:cNvSpPr/>
          <p:nvPr/>
        </p:nvSpPr>
        <p:spPr>
          <a:xfrm>
            <a:off x="4311325" y="3933400"/>
            <a:ext cx="3628200" cy="414600"/>
          </a:xfrm>
          <a:prstGeom prst="wedgeRoundRectCallout">
            <a:avLst>
              <a:gd fmla="val 52445" name="adj1"/>
              <a:gd fmla="val -46255" name="adj2"/>
              <a:gd fmla="val 0" name="adj3"/>
            </a:avLst>
          </a:prstGeom>
          <a:solidFill>
            <a:srgbClr val="A5375B">
              <a:alpha val="5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latin typeface="Roboto"/>
                <a:ea typeface="Roboto"/>
                <a:cs typeface="Roboto"/>
                <a:sym typeface="Roboto"/>
              </a:rPr>
              <a:t>Your 24/7 support team could only offer consolation with limited actual help during crisis!</a:t>
            </a:r>
            <a:endParaRPr>
              <a:latin typeface="Roboto"/>
              <a:ea typeface="Roboto"/>
              <a:cs typeface="Roboto"/>
              <a:sym typeface="Roboto"/>
            </a:endParaRPr>
          </a:p>
        </p:txBody>
      </p:sp>
      <p:sp>
        <p:nvSpPr>
          <p:cNvPr id="732" name="Shape 732"/>
          <p:cNvSpPr/>
          <p:nvPr/>
        </p:nvSpPr>
        <p:spPr>
          <a:xfrm>
            <a:off x="4574700" y="3153400"/>
            <a:ext cx="3109200" cy="362700"/>
          </a:xfrm>
          <a:prstGeom prst="wedgeRoundRectCallout">
            <a:avLst>
              <a:gd fmla="val 57454" name="adj1"/>
              <a:gd fmla="val -33464" name="adj2"/>
              <a:gd fmla="val 0" name="adj3"/>
            </a:avLst>
          </a:prstGeom>
          <a:solidFill>
            <a:srgbClr val="A5375B">
              <a:alpha val="5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latin typeface="Roboto"/>
                <a:ea typeface="Roboto"/>
                <a:cs typeface="Roboto"/>
                <a:sym typeface="Roboto"/>
              </a:rPr>
              <a:t>The Guarantee does not cover my loss!</a:t>
            </a:r>
            <a:endParaRPr>
              <a:latin typeface="Roboto"/>
              <a:ea typeface="Roboto"/>
              <a:cs typeface="Roboto"/>
              <a:sym typeface="Roboto"/>
            </a:endParaRPr>
          </a:p>
        </p:txBody>
      </p:sp>
      <p:pic>
        <p:nvPicPr>
          <p:cNvPr id="733" name="Shape 733"/>
          <p:cNvPicPr preferRelativeResize="0"/>
          <p:nvPr/>
        </p:nvPicPr>
        <p:blipFill>
          <a:blip r:embed="rId4">
            <a:alphaModFix/>
          </a:blip>
          <a:stretch>
            <a:fillRect/>
          </a:stretch>
        </p:blipFill>
        <p:spPr>
          <a:xfrm>
            <a:off x="205550" y="2140550"/>
            <a:ext cx="956300" cy="956300"/>
          </a:xfrm>
          <a:prstGeom prst="rect">
            <a:avLst/>
          </a:prstGeom>
          <a:noFill/>
          <a:ln>
            <a:noFill/>
          </a:ln>
        </p:spPr>
      </p:pic>
      <p:pic>
        <p:nvPicPr>
          <p:cNvPr id="734" name="Shape 734"/>
          <p:cNvPicPr preferRelativeResize="0"/>
          <p:nvPr/>
        </p:nvPicPr>
        <p:blipFill>
          <a:blip r:embed="rId5">
            <a:alphaModFix/>
          </a:blip>
          <a:stretch>
            <a:fillRect/>
          </a:stretch>
        </p:blipFill>
        <p:spPr>
          <a:xfrm>
            <a:off x="7916100" y="2037075"/>
            <a:ext cx="1069350" cy="106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Shape 739"/>
          <p:cNvSpPr/>
          <p:nvPr/>
        </p:nvSpPr>
        <p:spPr>
          <a:xfrm>
            <a:off x="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740" name="Shape 740"/>
          <p:cNvSpPr txBox="1"/>
          <p:nvPr>
            <p:ph type="title"/>
          </p:nvPr>
        </p:nvSpPr>
        <p:spPr>
          <a:xfrm>
            <a:off x="688350" y="32955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The main problems outlined in the case</a:t>
            </a:r>
            <a:endParaRPr b="1" sz="2400">
              <a:latin typeface="Roboto"/>
              <a:ea typeface="Roboto"/>
              <a:cs typeface="Roboto"/>
              <a:sym typeface="Roboto"/>
            </a:endParaRPr>
          </a:p>
        </p:txBody>
      </p:sp>
      <p:sp>
        <p:nvSpPr>
          <p:cNvPr id="741" name="Shape 741"/>
          <p:cNvSpPr/>
          <p:nvPr/>
        </p:nvSpPr>
        <p:spPr>
          <a:xfrm>
            <a:off x="358700" y="1234275"/>
            <a:ext cx="8463300" cy="2988000"/>
          </a:xfrm>
          <a:prstGeom prst="rect">
            <a:avLst/>
          </a:prstGeom>
          <a:solidFill>
            <a:srgbClr val="FFFFFF"/>
          </a:solid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SzPts val="1100"/>
              <a:buNone/>
            </a:pPr>
            <a:r>
              <a:t/>
            </a:r>
            <a:endParaRPr sz="1800">
              <a:solidFill>
                <a:schemeClr val="lt1"/>
              </a:solidFill>
              <a:latin typeface="Roboto"/>
              <a:ea typeface="Roboto"/>
              <a:cs typeface="Roboto"/>
              <a:sym typeface="Roboto"/>
            </a:endParaRPr>
          </a:p>
        </p:txBody>
      </p:sp>
      <p:sp>
        <p:nvSpPr>
          <p:cNvPr id="742" name="Shape 742"/>
          <p:cNvSpPr txBox="1"/>
          <p:nvPr/>
        </p:nvSpPr>
        <p:spPr>
          <a:xfrm>
            <a:off x="355600" y="1223926"/>
            <a:ext cx="8463300" cy="305100"/>
          </a:xfrm>
          <a:prstGeom prst="rect">
            <a:avLst/>
          </a:prstGeom>
          <a:solidFill>
            <a:srgbClr val="85200C"/>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None/>
            </a:pPr>
            <a:r>
              <a:rPr b="1" lang="en-GB" sz="1200">
                <a:solidFill>
                  <a:schemeClr val="lt1"/>
                </a:solidFill>
                <a:latin typeface="Roboto"/>
                <a:ea typeface="Roboto"/>
                <a:cs typeface="Roboto"/>
                <a:sym typeface="Roboto"/>
              </a:rPr>
              <a:t>Insoluble Trust Issues &amp; Unstandardized Service </a:t>
            </a:r>
            <a:endParaRPr b="1" sz="1200">
              <a:solidFill>
                <a:schemeClr val="lt1"/>
              </a:solidFill>
              <a:latin typeface="Roboto"/>
              <a:ea typeface="Roboto"/>
              <a:cs typeface="Roboto"/>
              <a:sym typeface="Roboto"/>
            </a:endParaRPr>
          </a:p>
        </p:txBody>
      </p:sp>
      <p:sp>
        <p:nvSpPr>
          <p:cNvPr id="743" name="Shape 743"/>
          <p:cNvSpPr txBox="1"/>
          <p:nvPr/>
        </p:nvSpPr>
        <p:spPr>
          <a:xfrm>
            <a:off x="355600" y="1523100"/>
            <a:ext cx="8246700" cy="26991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GB" sz="1200">
                <a:latin typeface="Roboto"/>
                <a:ea typeface="Roboto"/>
                <a:cs typeface="Roboto"/>
                <a:sym typeface="Roboto"/>
              </a:rPr>
              <a:t>Problems with Background Check → Inaccurate details provided</a:t>
            </a:r>
            <a:endParaRPr sz="1100">
              <a:latin typeface="Roboto"/>
              <a:ea typeface="Roboto"/>
              <a:cs typeface="Roboto"/>
              <a:sym typeface="Roboto"/>
            </a:endParaRPr>
          </a:p>
          <a:p>
            <a:pPr indent="-298450" lvl="0" marL="457200" rtl="0">
              <a:lnSpc>
                <a:spcPct val="150000"/>
              </a:lnSpc>
              <a:spcBef>
                <a:spcPts val="0"/>
              </a:spcBef>
              <a:spcAft>
                <a:spcPts val="0"/>
              </a:spcAft>
              <a:buSzPts val="1100"/>
              <a:buFont typeface="Roboto"/>
              <a:buChar char="-"/>
            </a:pPr>
            <a:r>
              <a:rPr lang="en-GB" sz="1100">
                <a:latin typeface="Roboto"/>
                <a:ea typeface="Roboto"/>
                <a:cs typeface="Roboto"/>
                <a:sym typeface="Roboto"/>
              </a:rPr>
              <a:t>Only included criminal records with excluded violence behavior to animals sometimes </a:t>
            </a:r>
            <a:endParaRPr sz="1100">
              <a:latin typeface="Roboto"/>
              <a:ea typeface="Roboto"/>
              <a:cs typeface="Roboto"/>
              <a:sym typeface="Roboto"/>
            </a:endParaRPr>
          </a:p>
          <a:p>
            <a:pPr indent="0" lvl="0" marL="0" rtl="0">
              <a:lnSpc>
                <a:spcPct val="150000"/>
              </a:lnSpc>
              <a:spcBef>
                <a:spcPts val="1000"/>
              </a:spcBef>
              <a:spcAft>
                <a:spcPts val="0"/>
              </a:spcAft>
              <a:buNone/>
            </a:pPr>
            <a:r>
              <a:rPr b="1" lang="en-GB" sz="1200">
                <a:latin typeface="Roboto"/>
                <a:ea typeface="Roboto"/>
                <a:cs typeface="Roboto"/>
                <a:sym typeface="Roboto"/>
              </a:rPr>
              <a:t>Problems with Rover Guarantee → Limited assurance</a:t>
            </a:r>
            <a:r>
              <a:rPr lang="en-GB" sz="1100">
                <a:latin typeface="Roboto"/>
                <a:ea typeface="Roboto"/>
                <a:cs typeface="Roboto"/>
                <a:sym typeface="Roboto"/>
              </a:rPr>
              <a:t> </a:t>
            </a:r>
            <a:endParaRPr b="1" sz="1200">
              <a:latin typeface="Roboto"/>
              <a:ea typeface="Roboto"/>
              <a:cs typeface="Roboto"/>
              <a:sym typeface="Roboto"/>
            </a:endParaRPr>
          </a:p>
          <a:p>
            <a:pPr indent="-298450" lvl="0" marL="457200" rtl="0">
              <a:lnSpc>
                <a:spcPct val="150000"/>
              </a:lnSpc>
              <a:spcBef>
                <a:spcPts val="0"/>
              </a:spcBef>
              <a:spcAft>
                <a:spcPts val="0"/>
              </a:spcAft>
              <a:buSzPts val="1100"/>
              <a:buFont typeface="Roboto"/>
              <a:buChar char="-"/>
            </a:pPr>
            <a:r>
              <a:rPr lang="en-GB" sz="1100">
                <a:latin typeface="Roboto"/>
                <a:ea typeface="Roboto"/>
                <a:cs typeface="Roboto"/>
                <a:sym typeface="Roboto"/>
              </a:rPr>
              <a:t>Binded guarantee with lots of terms and condition (E.g. Not cover any incidents involving automobiles* )</a:t>
            </a:r>
            <a:endParaRPr sz="1100">
              <a:latin typeface="Roboto"/>
              <a:ea typeface="Roboto"/>
              <a:cs typeface="Roboto"/>
              <a:sym typeface="Roboto"/>
            </a:endParaRPr>
          </a:p>
          <a:p>
            <a:pPr indent="-298450" lvl="0" marL="457200" rtl="0">
              <a:lnSpc>
                <a:spcPct val="150000"/>
              </a:lnSpc>
              <a:spcBef>
                <a:spcPts val="0"/>
              </a:spcBef>
              <a:spcAft>
                <a:spcPts val="0"/>
              </a:spcAft>
              <a:buSzPts val="1100"/>
              <a:buFont typeface="Roboto"/>
              <a:buChar char="-"/>
            </a:pPr>
            <a:r>
              <a:rPr lang="en-GB" sz="1100">
                <a:latin typeface="Roboto"/>
                <a:ea typeface="Roboto"/>
                <a:cs typeface="Roboto"/>
                <a:sym typeface="Roboto"/>
              </a:rPr>
              <a:t>Little incentives to implement a more comprehensive Guarantee policy or even insurance</a:t>
            </a:r>
            <a:endParaRPr b="1" sz="1200">
              <a:latin typeface="Roboto"/>
              <a:ea typeface="Roboto"/>
              <a:cs typeface="Roboto"/>
              <a:sym typeface="Roboto"/>
            </a:endParaRPr>
          </a:p>
          <a:p>
            <a:pPr indent="0" lvl="0" marL="0" rtl="0">
              <a:lnSpc>
                <a:spcPct val="150000"/>
              </a:lnSpc>
              <a:spcBef>
                <a:spcPts val="1000"/>
              </a:spcBef>
              <a:spcAft>
                <a:spcPts val="0"/>
              </a:spcAft>
              <a:buNone/>
            </a:pPr>
            <a:r>
              <a:rPr b="1" lang="en-GB" sz="1200">
                <a:latin typeface="Roboto"/>
                <a:ea typeface="Roboto"/>
                <a:cs typeface="Roboto"/>
                <a:sym typeface="Roboto"/>
              </a:rPr>
              <a:t>Lack of Controlling Power → Non-standardized services</a:t>
            </a:r>
            <a:endParaRPr b="1" sz="1200">
              <a:latin typeface="Roboto"/>
              <a:ea typeface="Roboto"/>
              <a:cs typeface="Roboto"/>
              <a:sym typeface="Roboto"/>
            </a:endParaRPr>
          </a:p>
          <a:p>
            <a:pPr indent="-298450" lvl="0" marL="457200" rtl="0">
              <a:lnSpc>
                <a:spcPct val="150000"/>
              </a:lnSpc>
              <a:spcBef>
                <a:spcPts val="0"/>
              </a:spcBef>
              <a:spcAft>
                <a:spcPts val="0"/>
              </a:spcAft>
              <a:buSzPts val="1100"/>
              <a:buFont typeface="Roboto"/>
              <a:buChar char="-"/>
            </a:pPr>
            <a:r>
              <a:rPr lang="en-GB" sz="1100">
                <a:latin typeface="Roboto"/>
                <a:ea typeface="Roboto"/>
                <a:cs typeface="Roboto"/>
                <a:sym typeface="Roboto"/>
              </a:rPr>
              <a:t>Without power to ensure the sitters to follow the procedures set</a:t>
            </a:r>
            <a:endParaRPr sz="1100">
              <a:latin typeface="Roboto"/>
              <a:ea typeface="Roboto"/>
              <a:cs typeface="Roboto"/>
              <a:sym typeface="Roboto"/>
            </a:endParaRPr>
          </a:p>
          <a:p>
            <a:pPr indent="-298450" lvl="0" marL="457200" rtl="0">
              <a:lnSpc>
                <a:spcPct val="150000"/>
              </a:lnSpc>
              <a:spcBef>
                <a:spcPts val="0"/>
              </a:spcBef>
              <a:spcAft>
                <a:spcPts val="0"/>
              </a:spcAft>
              <a:buSzPts val="1100"/>
              <a:buFont typeface="Roboto"/>
              <a:buChar char="-"/>
            </a:pPr>
            <a:r>
              <a:rPr lang="en-GB" sz="1100">
                <a:latin typeface="Roboto"/>
                <a:ea typeface="Roboto"/>
                <a:cs typeface="Roboto"/>
                <a:sym typeface="Roboto"/>
              </a:rPr>
              <a:t>Principal - Agent problems (Sitters may simply act on his benefits)</a:t>
            </a:r>
            <a:endParaRPr sz="1100">
              <a:latin typeface="Roboto"/>
              <a:ea typeface="Roboto"/>
              <a:cs typeface="Roboto"/>
              <a:sym typeface="Roboto"/>
            </a:endParaRPr>
          </a:p>
          <a:p>
            <a:pPr indent="-298450" lvl="0" marL="457200" rtl="0">
              <a:lnSpc>
                <a:spcPct val="150000"/>
              </a:lnSpc>
              <a:spcBef>
                <a:spcPts val="0"/>
              </a:spcBef>
              <a:spcAft>
                <a:spcPts val="0"/>
              </a:spcAft>
              <a:buSzPts val="1100"/>
              <a:buFont typeface="Roboto"/>
              <a:buChar char="-"/>
            </a:pPr>
            <a:r>
              <a:rPr lang="en-GB" sz="1100">
                <a:latin typeface="Roboto"/>
                <a:ea typeface="Roboto"/>
                <a:cs typeface="Roboto"/>
                <a:sym typeface="Roboto"/>
              </a:rPr>
              <a:t>Customers’ doubt in Rover (Do not know the quality of services provided)</a:t>
            </a:r>
            <a:endParaRPr sz="11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p:nvPr/>
        </p:nvSpPr>
        <p:spPr>
          <a:xfrm>
            <a:off x="0" y="329550"/>
            <a:ext cx="91440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749" name="Shape 749"/>
          <p:cNvSpPr/>
          <p:nvPr/>
        </p:nvSpPr>
        <p:spPr>
          <a:xfrm>
            <a:off x="542255" y="1065715"/>
            <a:ext cx="1920900" cy="2502000"/>
          </a:xfrm>
          <a:custGeom>
            <a:pathLst>
              <a:path extrusionOk="0" h="120000" w="12000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cap="flat" cmpd="sng" w="9525">
            <a:solidFill>
              <a:srgbClr val="00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50" name="Shape 750"/>
          <p:cNvSpPr/>
          <p:nvPr/>
        </p:nvSpPr>
        <p:spPr>
          <a:xfrm>
            <a:off x="2363907" y="1082992"/>
            <a:ext cx="1655400" cy="2546400"/>
          </a:xfrm>
          <a:custGeom>
            <a:pathLst>
              <a:path extrusionOk="0" h="120000" w="12000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4581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51" name="Shape 751"/>
          <p:cNvSpPr/>
          <p:nvPr/>
        </p:nvSpPr>
        <p:spPr>
          <a:xfrm>
            <a:off x="818688" y="3228589"/>
            <a:ext cx="2903700" cy="1306500"/>
          </a:xfrm>
          <a:custGeom>
            <a:pathLst>
              <a:path extrusionOk="0" h="120000" w="12000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52" name="Shape 752"/>
          <p:cNvSpPr txBox="1"/>
          <p:nvPr/>
        </p:nvSpPr>
        <p:spPr>
          <a:xfrm>
            <a:off x="592313" y="21238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Enhancement of Quality of Pet Sitters</a:t>
            </a:r>
            <a:endParaRPr b="1" sz="1000">
              <a:latin typeface="Roboto"/>
              <a:ea typeface="Roboto"/>
              <a:cs typeface="Roboto"/>
              <a:sym typeface="Roboto"/>
            </a:endParaRPr>
          </a:p>
        </p:txBody>
      </p:sp>
      <p:sp>
        <p:nvSpPr>
          <p:cNvPr id="753" name="Shape 753"/>
          <p:cNvSpPr txBox="1"/>
          <p:nvPr/>
        </p:nvSpPr>
        <p:spPr>
          <a:xfrm>
            <a:off x="2751976" y="1916650"/>
            <a:ext cx="1164300" cy="4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International</a:t>
            </a:r>
            <a:br>
              <a:rPr lang="en-GB" sz="1000">
                <a:latin typeface="Roboto"/>
                <a:ea typeface="Roboto"/>
                <a:cs typeface="Roboto"/>
                <a:sym typeface="Roboto"/>
              </a:rPr>
            </a:br>
            <a:r>
              <a:rPr lang="en-GB" sz="1000">
                <a:latin typeface="Roboto"/>
                <a:ea typeface="Roboto"/>
                <a:cs typeface="Roboto"/>
                <a:sym typeface="Roboto"/>
              </a:rPr>
              <a:t>Expansion</a:t>
            </a:r>
            <a:endParaRPr sz="1000">
              <a:latin typeface="Roboto"/>
              <a:ea typeface="Roboto"/>
              <a:cs typeface="Roboto"/>
              <a:sym typeface="Roboto"/>
            </a:endParaRPr>
          </a:p>
        </p:txBody>
      </p:sp>
      <p:sp>
        <p:nvSpPr>
          <p:cNvPr id="754" name="Shape 754"/>
          <p:cNvSpPr txBox="1"/>
          <p:nvPr>
            <p:ph type="title"/>
          </p:nvPr>
        </p:nvSpPr>
        <p:spPr>
          <a:xfrm>
            <a:off x="688350" y="277300"/>
            <a:ext cx="7838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Recommendation: To prevent more of the same cases</a:t>
            </a:r>
            <a:endParaRPr b="1" sz="2400">
              <a:latin typeface="Roboto"/>
              <a:ea typeface="Roboto"/>
              <a:cs typeface="Roboto"/>
              <a:sym typeface="Roboto"/>
            </a:endParaRPr>
          </a:p>
        </p:txBody>
      </p:sp>
      <p:pic>
        <p:nvPicPr>
          <p:cNvPr id="755" name="Shape 755"/>
          <p:cNvPicPr preferRelativeResize="0"/>
          <p:nvPr/>
        </p:nvPicPr>
        <p:blipFill>
          <a:blip r:embed="rId3">
            <a:alphaModFix/>
          </a:blip>
          <a:stretch>
            <a:fillRect/>
          </a:stretch>
        </p:blipFill>
        <p:spPr>
          <a:xfrm>
            <a:off x="1322825" y="3567726"/>
            <a:ext cx="572700" cy="572700"/>
          </a:xfrm>
          <a:prstGeom prst="rect">
            <a:avLst/>
          </a:prstGeom>
          <a:noFill/>
          <a:ln>
            <a:noFill/>
          </a:ln>
        </p:spPr>
      </p:pic>
      <p:pic>
        <p:nvPicPr>
          <p:cNvPr id="756" name="Shape 756"/>
          <p:cNvPicPr preferRelativeResize="0"/>
          <p:nvPr/>
        </p:nvPicPr>
        <p:blipFill>
          <a:blip r:embed="rId4">
            <a:alphaModFix/>
          </a:blip>
          <a:stretch>
            <a:fillRect/>
          </a:stretch>
        </p:blipFill>
        <p:spPr>
          <a:xfrm>
            <a:off x="3265825" y="2495200"/>
            <a:ext cx="531425" cy="531425"/>
          </a:xfrm>
          <a:prstGeom prst="rect">
            <a:avLst/>
          </a:prstGeom>
          <a:noFill/>
          <a:ln>
            <a:noFill/>
          </a:ln>
        </p:spPr>
      </p:pic>
      <p:pic>
        <p:nvPicPr>
          <p:cNvPr id="757" name="Shape 757"/>
          <p:cNvPicPr preferRelativeResize="0"/>
          <p:nvPr/>
        </p:nvPicPr>
        <p:blipFill>
          <a:blip r:embed="rId5">
            <a:alphaModFix/>
          </a:blip>
          <a:stretch>
            <a:fillRect/>
          </a:stretch>
        </p:blipFill>
        <p:spPr>
          <a:xfrm>
            <a:off x="1322825" y="1421143"/>
            <a:ext cx="702700" cy="702700"/>
          </a:xfrm>
          <a:prstGeom prst="rect">
            <a:avLst/>
          </a:prstGeom>
          <a:noFill/>
          <a:ln>
            <a:noFill/>
          </a:ln>
        </p:spPr>
      </p:pic>
      <p:sp>
        <p:nvSpPr>
          <p:cNvPr id="758" name="Shape 758"/>
          <p:cNvSpPr/>
          <p:nvPr/>
        </p:nvSpPr>
        <p:spPr>
          <a:xfrm>
            <a:off x="4083850" y="993525"/>
            <a:ext cx="4953300" cy="3790500"/>
          </a:xfrm>
          <a:prstGeom prst="rect">
            <a:avLst/>
          </a:prstGeom>
          <a:solidFill>
            <a:srgbClr val="FFFFFF"/>
          </a:solid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SzPts val="1100"/>
              <a:buNone/>
            </a:pPr>
            <a:r>
              <a:t/>
            </a:r>
            <a:endParaRPr sz="1800">
              <a:solidFill>
                <a:schemeClr val="lt1"/>
              </a:solidFill>
              <a:latin typeface="Roboto"/>
              <a:ea typeface="Roboto"/>
              <a:cs typeface="Roboto"/>
              <a:sym typeface="Roboto"/>
            </a:endParaRPr>
          </a:p>
        </p:txBody>
      </p:sp>
      <p:sp>
        <p:nvSpPr>
          <p:cNvPr id="759" name="Shape 759"/>
          <p:cNvSpPr txBox="1"/>
          <p:nvPr>
            <p:ph idx="1" type="body"/>
          </p:nvPr>
        </p:nvSpPr>
        <p:spPr>
          <a:xfrm>
            <a:off x="4083850" y="1288275"/>
            <a:ext cx="4953300" cy="349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a:latin typeface="Roboto"/>
                <a:ea typeface="Roboto"/>
                <a:cs typeface="Roboto"/>
                <a:sym typeface="Roboto"/>
              </a:rPr>
              <a:t>Cooperate with Pet Sitters International (PSI)</a:t>
            </a:r>
            <a:endParaRPr>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CPPS-Certified Professional Pet Sitter® Exam</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Demonstrate the knowledge and skills necessary to succeed and prosper as professional pet sitters</a:t>
            </a:r>
            <a:endParaRPr sz="1200">
              <a:latin typeface="Roboto"/>
              <a:ea typeface="Roboto"/>
              <a:cs typeface="Roboto"/>
              <a:sym typeface="Roboto"/>
            </a:endParaRPr>
          </a:p>
          <a:p>
            <a:pPr indent="0" lvl="0" marL="0" rtl="0" algn="just">
              <a:lnSpc>
                <a:spcPct val="115000"/>
              </a:lnSpc>
              <a:spcBef>
                <a:spcPts val="0"/>
              </a:spcBef>
              <a:spcAft>
                <a:spcPts val="0"/>
              </a:spcAft>
              <a:buNone/>
            </a:pPr>
            <a:r>
              <a:rPr b="1" lang="en-GB" sz="1200">
                <a:solidFill>
                  <a:srgbClr val="38761D"/>
                </a:solidFill>
                <a:latin typeface="Roboto"/>
                <a:ea typeface="Roboto"/>
                <a:cs typeface="Roboto"/>
                <a:sym typeface="Roboto"/>
              </a:rPr>
              <a:t>Benefit</a:t>
            </a:r>
            <a:endParaRPr b="1" sz="1200">
              <a:solidFill>
                <a:srgbClr val="38761D"/>
              </a:solidFill>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Enhance the reliability of</a:t>
            </a:r>
            <a:r>
              <a:rPr lang="en-GB" sz="1200">
                <a:latin typeface="Roboto"/>
                <a:ea typeface="Roboto"/>
                <a:cs typeface="Roboto"/>
                <a:sym typeface="Roboto"/>
              </a:rPr>
              <a:t> pet-</a:t>
            </a:r>
            <a:r>
              <a:rPr lang="en-GB" sz="1200">
                <a:latin typeface="Roboto"/>
                <a:ea typeface="Roboto"/>
                <a:cs typeface="Roboto"/>
                <a:sym typeface="Roboto"/>
              </a:rPr>
              <a:t>sitters and confidence of the </a:t>
            </a:r>
            <a:r>
              <a:rPr lang="en-GB" sz="1200">
                <a:latin typeface="Roboto"/>
                <a:ea typeface="Roboto"/>
                <a:cs typeface="Roboto"/>
                <a:sym typeface="Roboto"/>
              </a:rPr>
              <a:t>owners</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Solve the problem of ineffective screening</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Attract more people to use</a:t>
            </a:r>
            <a:endParaRPr sz="1200">
              <a:latin typeface="Roboto"/>
              <a:ea typeface="Roboto"/>
              <a:cs typeface="Roboto"/>
              <a:sym typeface="Roboto"/>
            </a:endParaRPr>
          </a:p>
          <a:p>
            <a:pPr indent="0" lvl="0" marL="0" rtl="0" algn="just">
              <a:lnSpc>
                <a:spcPct val="115000"/>
              </a:lnSpc>
              <a:spcBef>
                <a:spcPts val="0"/>
              </a:spcBef>
              <a:spcAft>
                <a:spcPts val="0"/>
              </a:spcAft>
              <a:buNone/>
            </a:pPr>
            <a:r>
              <a:rPr b="1" lang="en-GB" sz="1200">
                <a:solidFill>
                  <a:srgbClr val="FF0000"/>
                </a:solidFill>
                <a:latin typeface="Roboto"/>
                <a:ea typeface="Roboto"/>
                <a:cs typeface="Roboto"/>
                <a:sym typeface="Roboto"/>
              </a:rPr>
              <a:t>Cost</a:t>
            </a:r>
            <a:endParaRPr b="1" sz="1200">
              <a:solidFill>
                <a:srgbClr val="FF0000"/>
              </a:solidFill>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Handling expenditure with PSI</a:t>
            </a:r>
            <a:endParaRPr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lang="en-GB" sz="1200">
                <a:latin typeface="Roboto"/>
                <a:ea typeface="Roboto"/>
                <a:cs typeface="Roboto"/>
                <a:sym typeface="Roboto"/>
              </a:rPr>
              <a:t>Loss of sitters who can not pass the exam or would not take the exam due to the exam cost</a:t>
            </a:r>
            <a:endParaRPr sz="1200">
              <a:latin typeface="Roboto"/>
              <a:ea typeface="Roboto"/>
              <a:cs typeface="Roboto"/>
              <a:sym typeface="Roboto"/>
            </a:endParaRPr>
          </a:p>
          <a:p>
            <a:pPr indent="0" lvl="0" marL="0" rtl="0" algn="just">
              <a:lnSpc>
                <a:spcPct val="115000"/>
              </a:lnSpc>
              <a:spcBef>
                <a:spcPts val="0"/>
              </a:spcBef>
              <a:spcAft>
                <a:spcPts val="0"/>
              </a:spcAft>
              <a:buNone/>
            </a:pPr>
            <a:r>
              <a:rPr lang="en-GB" sz="1200">
                <a:latin typeface="Roboto"/>
                <a:ea typeface="Roboto"/>
                <a:cs typeface="Roboto"/>
                <a:sym typeface="Roboto"/>
              </a:rPr>
              <a:t>⇒ </a:t>
            </a:r>
            <a:r>
              <a:rPr lang="en-GB" sz="1200">
                <a:latin typeface="Roboto"/>
                <a:ea typeface="Roboto"/>
                <a:cs typeface="Roboto"/>
                <a:sym typeface="Roboto"/>
              </a:rPr>
              <a:t>Subsidize</a:t>
            </a:r>
            <a:r>
              <a:rPr lang="en-GB" sz="1200">
                <a:latin typeface="Roboto"/>
                <a:ea typeface="Roboto"/>
                <a:cs typeface="Roboto"/>
                <a:sym typeface="Roboto"/>
              </a:rPr>
              <a:t> the 50,000 sitters with $200 (Exam Fee $275) to attract more people to take the exam</a:t>
            </a:r>
            <a:endParaRPr sz="1200">
              <a:latin typeface="Roboto"/>
              <a:ea typeface="Roboto"/>
              <a:cs typeface="Roboto"/>
              <a:sym typeface="Roboto"/>
            </a:endParaRPr>
          </a:p>
          <a:p>
            <a:pPr indent="0" lvl="0" marL="0" rtl="0" algn="just">
              <a:lnSpc>
                <a:spcPct val="115000"/>
              </a:lnSpc>
              <a:spcBef>
                <a:spcPts val="0"/>
              </a:spcBef>
              <a:spcAft>
                <a:spcPts val="0"/>
              </a:spcAft>
              <a:buNone/>
            </a:pPr>
            <a:r>
              <a:rPr lang="en-GB" sz="1200">
                <a:latin typeface="Roboto"/>
                <a:ea typeface="Roboto"/>
                <a:cs typeface="Roboto"/>
                <a:sym typeface="Roboto"/>
              </a:rPr>
              <a:t>⇒ Can be recovered within short period of time</a:t>
            </a:r>
            <a:endParaRPr sz="1200">
              <a:latin typeface="Roboto"/>
              <a:ea typeface="Roboto"/>
              <a:cs typeface="Roboto"/>
              <a:sym typeface="Roboto"/>
            </a:endParaRPr>
          </a:p>
        </p:txBody>
      </p:sp>
      <p:pic>
        <p:nvPicPr>
          <p:cNvPr id="760" name="Shape 760"/>
          <p:cNvPicPr preferRelativeResize="0"/>
          <p:nvPr/>
        </p:nvPicPr>
        <p:blipFill>
          <a:blip r:embed="rId6">
            <a:alphaModFix/>
          </a:blip>
          <a:stretch>
            <a:fillRect/>
          </a:stretch>
        </p:blipFill>
        <p:spPr>
          <a:xfrm>
            <a:off x="7912300" y="2662525"/>
            <a:ext cx="1077000" cy="1013300"/>
          </a:xfrm>
          <a:prstGeom prst="rect">
            <a:avLst/>
          </a:prstGeom>
          <a:noFill/>
          <a:ln>
            <a:noFill/>
          </a:ln>
        </p:spPr>
      </p:pic>
      <p:sp>
        <p:nvSpPr>
          <p:cNvPr id="761" name="Shape 761"/>
          <p:cNvSpPr txBox="1"/>
          <p:nvPr/>
        </p:nvSpPr>
        <p:spPr>
          <a:xfrm>
            <a:off x="4082200" y="983175"/>
            <a:ext cx="4953300" cy="3051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None/>
            </a:pPr>
            <a:r>
              <a:rPr b="1" lang="en-GB" sz="1200">
                <a:solidFill>
                  <a:schemeClr val="lt1"/>
                </a:solidFill>
                <a:latin typeface="Roboto"/>
                <a:ea typeface="Roboto"/>
                <a:cs typeface="Roboto"/>
                <a:sym typeface="Roboto"/>
              </a:rPr>
              <a:t>Enhancement of Quality of Pet Sitters</a:t>
            </a:r>
            <a:endParaRPr b="1" sz="1200">
              <a:solidFill>
                <a:schemeClr val="lt1"/>
              </a:solidFill>
              <a:latin typeface="Roboto"/>
              <a:ea typeface="Roboto"/>
              <a:cs typeface="Roboto"/>
              <a:sym typeface="Roboto"/>
            </a:endParaRPr>
          </a:p>
        </p:txBody>
      </p:sp>
      <p:sp>
        <p:nvSpPr>
          <p:cNvPr id="762" name="Shape 762"/>
          <p:cNvSpPr txBox="1"/>
          <p:nvPr/>
        </p:nvSpPr>
        <p:spPr>
          <a:xfrm>
            <a:off x="1895525" y="3783450"/>
            <a:ext cx="1431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Service Expansion: </a:t>
            </a:r>
            <a:br>
              <a:rPr lang="en-GB" sz="1000">
                <a:latin typeface="Roboto"/>
                <a:ea typeface="Roboto"/>
                <a:cs typeface="Roboto"/>
                <a:sym typeface="Roboto"/>
              </a:rPr>
            </a:br>
            <a:r>
              <a:rPr lang="en-GB" sz="1000">
                <a:latin typeface="Roboto"/>
                <a:ea typeface="Roboto"/>
                <a:cs typeface="Roboto"/>
                <a:sym typeface="Roboto"/>
              </a:rPr>
              <a:t>Friends-making</a:t>
            </a:r>
            <a:endParaRPr sz="1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p:nvPr/>
        </p:nvSpPr>
        <p:spPr>
          <a:xfrm>
            <a:off x="0" y="329550"/>
            <a:ext cx="91440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768" name="Shape 768"/>
          <p:cNvSpPr/>
          <p:nvPr/>
        </p:nvSpPr>
        <p:spPr>
          <a:xfrm>
            <a:off x="542255" y="1065715"/>
            <a:ext cx="1920900" cy="2502000"/>
          </a:xfrm>
          <a:custGeom>
            <a:pathLst>
              <a:path extrusionOk="0" h="120000" w="12000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69" name="Shape 769"/>
          <p:cNvSpPr/>
          <p:nvPr/>
        </p:nvSpPr>
        <p:spPr>
          <a:xfrm>
            <a:off x="2363907" y="1082992"/>
            <a:ext cx="1655400" cy="2546400"/>
          </a:xfrm>
          <a:custGeom>
            <a:pathLst>
              <a:path extrusionOk="0" h="120000" w="12000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4581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70" name="Shape 770"/>
          <p:cNvSpPr/>
          <p:nvPr/>
        </p:nvSpPr>
        <p:spPr>
          <a:xfrm>
            <a:off x="818688" y="3228589"/>
            <a:ext cx="2903700" cy="1306500"/>
          </a:xfrm>
          <a:custGeom>
            <a:pathLst>
              <a:path extrusionOk="0" h="120000" w="12000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71" name="Shape 771"/>
          <p:cNvSpPr txBox="1"/>
          <p:nvPr/>
        </p:nvSpPr>
        <p:spPr>
          <a:xfrm>
            <a:off x="592288" y="21238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Enhancement of Quality of Pet Sitters</a:t>
            </a:r>
            <a:endParaRPr sz="1000">
              <a:latin typeface="Roboto"/>
              <a:ea typeface="Roboto"/>
              <a:cs typeface="Roboto"/>
              <a:sym typeface="Roboto"/>
            </a:endParaRPr>
          </a:p>
        </p:txBody>
      </p:sp>
      <p:sp>
        <p:nvSpPr>
          <p:cNvPr id="772" name="Shape 772"/>
          <p:cNvSpPr txBox="1"/>
          <p:nvPr/>
        </p:nvSpPr>
        <p:spPr>
          <a:xfrm>
            <a:off x="2751976" y="1916650"/>
            <a:ext cx="1164300" cy="4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International</a:t>
            </a:r>
            <a:br>
              <a:rPr b="1" lang="en-GB" sz="1000">
                <a:latin typeface="Roboto"/>
                <a:ea typeface="Roboto"/>
                <a:cs typeface="Roboto"/>
                <a:sym typeface="Roboto"/>
              </a:rPr>
            </a:br>
            <a:r>
              <a:rPr b="1" lang="en-GB" sz="1000">
                <a:latin typeface="Roboto"/>
                <a:ea typeface="Roboto"/>
                <a:cs typeface="Roboto"/>
                <a:sym typeface="Roboto"/>
              </a:rPr>
              <a:t>Expansion</a:t>
            </a:r>
            <a:endParaRPr b="1" sz="1000">
              <a:latin typeface="Roboto"/>
              <a:ea typeface="Roboto"/>
              <a:cs typeface="Roboto"/>
              <a:sym typeface="Roboto"/>
            </a:endParaRPr>
          </a:p>
        </p:txBody>
      </p:sp>
      <p:sp>
        <p:nvSpPr>
          <p:cNvPr id="773" name="Shape 773"/>
          <p:cNvSpPr txBox="1"/>
          <p:nvPr/>
        </p:nvSpPr>
        <p:spPr>
          <a:xfrm>
            <a:off x="1895525" y="3783450"/>
            <a:ext cx="1431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Service Expansion: </a:t>
            </a:r>
            <a:br>
              <a:rPr lang="en-GB" sz="1000">
                <a:latin typeface="Roboto"/>
                <a:ea typeface="Roboto"/>
                <a:cs typeface="Roboto"/>
                <a:sym typeface="Roboto"/>
              </a:rPr>
            </a:br>
            <a:r>
              <a:rPr lang="en-GB" sz="1000">
                <a:latin typeface="Roboto"/>
                <a:ea typeface="Roboto"/>
                <a:cs typeface="Roboto"/>
                <a:sym typeface="Roboto"/>
              </a:rPr>
              <a:t>Friends-making</a:t>
            </a:r>
            <a:endParaRPr sz="1000">
              <a:latin typeface="Roboto"/>
              <a:ea typeface="Roboto"/>
              <a:cs typeface="Roboto"/>
              <a:sym typeface="Roboto"/>
            </a:endParaRPr>
          </a:p>
        </p:txBody>
      </p:sp>
      <p:sp>
        <p:nvSpPr>
          <p:cNvPr id="774" name="Shape 774"/>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Recommendation: Opportunities to expand</a:t>
            </a:r>
            <a:endParaRPr b="1" sz="2400">
              <a:latin typeface="Roboto"/>
              <a:ea typeface="Roboto"/>
              <a:cs typeface="Roboto"/>
              <a:sym typeface="Roboto"/>
            </a:endParaRPr>
          </a:p>
        </p:txBody>
      </p:sp>
      <p:pic>
        <p:nvPicPr>
          <p:cNvPr id="775" name="Shape 775"/>
          <p:cNvPicPr preferRelativeResize="0"/>
          <p:nvPr/>
        </p:nvPicPr>
        <p:blipFill>
          <a:blip r:embed="rId3">
            <a:alphaModFix/>
          </a:blip>
          <a:stretch>
            <a:fillRect/>
          </a:stretch>
        </p:blipFill>
        <p:spPr>
          <a:xfrm>
            <a:off x="1322825" y="3567726"/>
            <a:ext cx="572700" cy="572700"/>
          </a:xfrm>
          <a:prstGeom prst="rect">
            <a:avLst/>
          </a:prstGeom>
          <a:noFill/>
          <a:ln>
            <a:noFill/>
          </a:ln>
        </p:spPr>
      </p:pic>
      <p:pic>
        <p:nvPicPr>
          <p:cNvPr id="776" name="Shape 776"/>
          <p:cNvPicPr preferRelativeResize="0"/>
          <p:nvPr/>
        </p:nvPicPr>
        <p:blipFill>
          <a:blip r:embed="rId4">
            <a:alphaModFix/>
          </a:blip>
          <a:stretch>
            <a:fillRect/>
          </a:stretch>
        </p:blipFill>
        <p:spPr>
          <a:xfrm>
            <a:off x="3265825" y="2495200"/>
            <a:ext cx="531425" cy="531425"/>
          </a:xfrm>
          <a:prstGeom prst="rect">
            <a:avLst/>
          </a:prstGeom>
          <a:noFill/>
          <a:ln>
            <a:noFill/>
          </a:ln>
        </p:spPr>
      </p:pic>
      <p:pic>
        <p:nvPicPr>
          <p:cNvPr id="777" name="Shape 777"/>
          <p:cNvPicPr preferRelativeResize="0"/>
          <p:nvPr/>
        </p:nvPicPr>
        <p:blipFill>
          <a:blip r:embed="rId5">
            <a:alphaModFix/>
          </a:blip>
          <a:stretch>
            <a:fillRect/>
          </a:stretch>
        </p:blipFill>
        <p:spPr>
          <a:xfrm>
            <a:off x="1322825" y="1421143"/>
            <a:ext cx="702700" cy="702700"/>
          </a:xfrm>
          <a:prstGeom prst="rect">
            <a:avLst/>
          </a:prstGeom>
          <a:noFill/>
          <a:ln>
            <a:noFill/>
          </a:ln>
        </p:spPr>
      </p:pic>
      <p:sp>
        <p:nvSpPr>
          <p:cNvPr id="778" name="Shape 778"/>
          <p:cNvSpPr/>
          <p:nvPr/>
        </p:nvSpPr>
        <p:spPr>
          <a:xfrm>
            <a:off x="4070875" y="1150225"/>
            <a:ext cx="4932300" cy="3584400"/>
          </a:xfrm>
          <a:prstGeom prst="rect">
            <a:avLst/>
          </a:prstGeom>
          <a:solidFill>
            <a:srgbClr val="FFFFFF"/>
          </a:solid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SzPts val="1100"/>
              <a:buNone/>
            </a:pPr>
            <a:r>
              <a:t/>
            </a:r>
            <a:endParaRPr sz="1800">
              <a:solidFill>
                <a:schemeClr val="lt1"/>
              </a:solidFill>
              <a:latin typeface="Roboto"/>
              <a:ea typeface="Roboto"/>
              <a:cs typeface="Roboto"/>
              <a:sym typeface="Roboto"/>
            </a:endParaRPr>
          </a:p>
        </p:txBody>
      </p:sp>
      <p:sp>
        <p:nvSpPr>
          <p:cNvPr id="779" name="Shape 779"/>
          <p:cNvSpPr txBox="1"/>
          <p:nvPr/>
        </p:nvSpPr>
        <p:spPr>
          <a:xfrm>
            <a:off x="6564500" y="1282350"/>
            <a:ext cx="2521500" cy="2804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a:latin typeface="Roboto Medium"/>
                <a:ea typeface="Roboto Medium"/>
                <a:cs typeface="Roboto Medium"/>
                <a:sym typeface="Roboto Medium"/>
              </a:rPr>
              <a:t>Location Choice</a:t>
            </a:r>
            <a:br>
              <a:rPr lang="en-GB">
                <a:latin typeface="Roboto Medium"/>
                <a:ea typeface="Roboto Medium"/>
                <a:cs typeface="Roboto Medium"/>
                <a:sym typeface="Roboto Medium"/>
              </a:rPr>
            </a:br>
            <a:r>
              <a:rPr lang="en-GB">
                <a:latin typeface="Roboto Medium"/>
                <a:ea typeface="Roboto Medium"/>
                <a:cs typeface="Roboto Medium"/>
                <a:sym typeface="Roboto Medium"/>
              </a:rPr>
              <a:t>	- China and Brazil</a:t>
            </a:r>
            <a:endParaRPr>
              <a:solidFill>
                <a:srgbClr val="45818E"/>
              </a:solidFill>
              <a:latin typeface="Roboto"/>
              <a:ea typeface="Roboto"/>
              <a:cs typeface="Roboto"/>
              <a:sym typeface="Roboto"/>
            </a:endParaRPr>
          </a:p>
          <a:p>
            <a:pPr indent="-304800" lvl="0" marL="457200" rtl="0">
              <a:lnSpc>
                <a:spcPct val="115000"/>
              </a:lnSpc>
              <a:spcBef>
                <a:spcPts val="1000"/>
              </a:spcBef>
              <a:spcAft>
                <a:spcPts val="0"/>
              </a:spcAft>
              <a:buSzPts val="1200"/>
              <a:buFont typeface="Roboto"/>
              <a:buChar char="●"/>
            </a:pPr>
            <a:r>
              <a:rPr lang="en-GB" sz="1200">
                <a:latin typeface="Roboto"/>
                <a:ea typeface="Roboto"/>
                <a:cs typeface="Roboto"/>
                <a:sym typeface="Roboto"/>
              </a:rPr>
              <a:t>Highest no. of dogs and cats after US*</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Emerging market of pet care sales**</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Uncompetitive local firms</a:t>
            </a:r>
            <a:br>
              <a:rPr lang="en-GB" sz="1200">
                <a:latin typeface="Roboto"/>
                <a:ea typeface="Roboto"/>
                <a:cs typeface="Roboto"/>
                <a:sym typeface="Roboto"/>
              </a:rPr>
            </a:br>
            <a:r>
              <a:rPr lang="en-GB" sz="1200">
                <a:latin typeface="Roboto"/>
                <a:ea typeface="Roboto"/>
                <a:cs typeface="Roboto"/>
                <a:sym typeface="Roboto"/>
              </a:rPr>
              <a:t>Brazil: DogHero (Founded in 2014, 1,000+ sitters) </a:t>
            </a:r>
            <a:br>
              <a:rPr lang="en-GB" sz="1200">
                <a:latin typeface="Roboto"/>
                <a:ea typeface="Roboto"/>
                <a:cs typeface="Roboto"/>
                <a:sym typeface="Roboto"/>
              </a:rPr>
            </a:br>
            <a:r>
              <a:rPr lang="en-GB" sz="1200">
                <a:latin typeface="Roboto"/>
                <a:ea typeface="Roboto"/>
                <a:cs typeface="Roboto"/>
                <a:sym typeface="Roboto"/>
              </a:rPr>
              <a:t>China: 小狗在家 (Founded in 2015, 10,000+ sitters)</a:t>
            </a:r>
            <a:endParaRPr sz="1200">
              <a:latin typeface="Roboto"/>
              <a:ea typeface="Roboto"/>
              <a:cs typeface="Roboto"/>
              <a:sym typeface="Roboto"/>
            </a:endParaRPr>
          </a:p>
        </p:txBody>
      </p:sp>
      <p:sp>
        <p:nvSpPr>
          <p:cNvPr id="780" name="Shape 780"/>
          <p:cNvSpPr txBox="1"/>
          <p:nvPr>
            <p:ph idx="1" type="body"/>
          </p:nvPr>
        </p:nvSpPr>
        <p:spPr>
          <a:xfrm>
            <a:off x="4035425" y="1308325"/>
            <a:ext cx="2521500" cy="29829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lang="en-GB">
                <a:latin typeface="Roboto Medium"/>
                <a:ea typeface="Roboto Medium"/>
                <a:cs typeface="Roboto Medium"/>
                <a:sym typeface="Roboto Medium"/>
              </a:rPr>
              <a:t>Global Strategic Choice</a:t>
            </a:r>
            <a:endParaRPr>
              <a:latin typeface="Roboto Medium"/>
              <a:ea typeface="Roboto Medium"/>
              <a:cs typeface="Roboto Medium"/>
              <a:sym typeface="Roboto Medium"/>
            </a:endParaRPr>
          </a:p>
          <a:p>
            <a:pPr indent="457200" lvl="0" marL="0" rtl="0">
              <a:lnSpc>
                <a:spcPct val="115000"/>
              </a:lnSpc>
              <a:spcBef>
                <a:spcPts val="0"/>
              </a:spcBef>
              <a:spcAft>
                <a:spcPts val="0"/>
              </a:spcAft>
              <a:buNone/>
            </a:pPr>
            <a:r>
              <a:rPr lang="en-GB">
                <a:latin typeface="Roboto Medium"/>
                <a:ea typeface="Roboto Medium"/>
                <a:cs typeface="Roboto Medium"/>
                <a:sym typeface="Roboto Medium"/>
              </a:rPr>
              <a:t>- International Strategy</a:t>
            </a:r>
            <a:endParaRPr>
              <a:solidFill>
                <a:srgbClr val="45818E"/>
              </a:solidFill>
              <a:latin typeface="Roboto"/>
              <a:ea typeface="Roboto"/>
              <a:cs typeface="Roboto"/>
              <a:sym typeface="Roboto"/>
            </a:endParaRPr>
          </a:p>
          <a:p>
            <a:pPr indent="-304800" lvl="0" marL="457200" rtl="0">
              <a:lnSpc>
                <a:spcPct val="115000"/>
              </a:lnSpc>
              <a:spcBef>
                <a:spcPts val="1000"/>
              </a:spcBef>
              <a:spcAft>
                <a:spcPts val="0"/>
              </a:spcAft>
              <a:buSzPts val="1200"/>
              <a:buFont typeface="Roboto"/>
              <a:buChar char="●"/>
            </a:pPr>
            <a:r>
              <a:rPr lang="en-GB" sz="1200">
                <a:latin typeface="Roboto"/>
                <a:ea typeface="Roboto"/>
                <a:cs typeface="Roboto"/>
                <a:sym typeface="Roboto"/>
              </a:rPr>
              <a:t>Serving universal needs </a:t>
            </a:r>
            <a:endParaRPr sz="1200">
              <a:latin typeface="Roboto"/>
              <a:ea typeface="Roboto"/>
              <a:cs typeface="Roboto"/>
              <a:sym typeface="Roboto"/>
            </a:endParaRPr>
          </a:p>
          <a:p>
            <a:pPr indent="-304800" lvl="0" marL="457200" rtl="0">
              <a:lnSpc>
                <a:spcPct val="115000"/>
              </a:lnSpc>
              <a:spcBef>
                <a:spcPts val="1000"/>
              </a:spcBef>
              <a:spcAft>
                <a:spcPts val="0"/>
              </a:spcAft>
              <a:buSzPts val="1200"/>
              <a:buFont typeface="Roboto"/>
              <a:buChar char="●"/>
            </a:pPr>
            <a:r>
              <a:rPr lang="en-GB" sz="1200">
                <a:latin typeface="Roboto"/>
                <a:ea typeface="Roboto"/>
                <a:cs typeface="Roboto"/>
                <a:sym typeface="Roboto"/>
              </a:rPr>
              <a:t>Little localization needed </a:t>
            </a:r>
            <a:endParaRPr sz="1200">
              <a:latin typeface="Roboto"/>
              <a:ea typeface="Roboto"/>
              <a:cs typeface="Roboto"/>
              <a:sym typeface="Roboto"/>
            </a:endParaRPr>
          </a:p>
          <a:p>
            <a:pPr indent="-304800" lvl="0" marL="457200" rtl="0">
              <a:lnSpc>
                <a:spcPct val="115000"/>
              </a:lnSpc>
              <a:spcBef>
                <a:spcPts val="1000"/>
              </a:spcBef>
              <a:spcAft>
                <a:spcPts val="0"/>
              </a:spcAft>
              <a:buSzPts val="1200"/>
              <a:buFont typeface="Roboto"/>
              <a:buChar char="●"/>
            </a:pPr>
            <a:r>
              <a:rPr lang="en-GB" sz="1200">
                <a:latin typeface="Roboto"/>
                <a:ea typeface="Roboto"/>
                <a:cs typeface="Roboto"/>
                <a:sym typeface="Roboto"/>
              </a:rPr>
              <a:t>Centralize service development with low cost</a:t>
            </a:r>
            <a:endParaRPr sz="1200">
              <a:latin typeface="Roboto"/>
              <a:ea typeface="Roboto"/>
              <a:cs typeface="Roboto"/>
              <a:sym typeface="Roboto"/>
            </a:endParaRPr>
          </a:p>
          <a:p>
            <a:pPr indent="-304800" lvl="0" marL="457200" rtl="0">
              <a:lnSpc>
                <a:spcPct val="115000"/>
              </a:lnSpc>
              <a:spcBef>
                <a:spcPts val="1000"/>
              </a:spcBef>
              <a:spcAft>
                <a:spcPts val="0"/>
              </a:spcAft>
              <a:buSzPts val="1200"/>
              <a:buFont typeface="Roboto"/>
              <a:buChar char="●"/>
            </a:pPr>
            <a:r>
              <a:rPr lang="en-GB" sz="1200">
                <a:latin typeface="Roboto"/>
                <a:ea typeface="Roboto"/>
                <a:cs typeface="Roboto"/>
                <a:sym typeface="Roboto"/>
              </a:rPr>
              <a:t>Acquire local firms to gain local knowhow and prevent fierce competition</a:t>
            </a:r>
            <a:endParaRPr sz="1200">
              <a:latin typeface="Roboto"/>
              <a:ea typeface="Roboto"/>
              <a:cs typeface="Roboto"/>
              <a:sym typeface="Roboto"/>
            </a:endParaRPr>
          </a:p>
        </p:txBody>
      </p:sp>
      <p:sp>
        <p:nvSpPr>
          <p:cNvPr id="781" name="Shape 781"/>
          <p:cNvSpPr txBox="1"/>
          <p:nvPr/>
        </p:nvSpPr>
        <p:spPr>
          <a:xfrm>
            <a:off x="4077575" y="996750"/>
            <a:ext cx="5008500" cy="305100"/>
          </a:xfrm>
          <a:prstGeom prst="rect">
            <a:avLst/>
          </a:prstGeom>
          <a:solidFill>
            <a:srgbClr val="45818E"/>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None/>
            </a:pPr>
            <a:r>
              <a:rPr b="1" lang="en-GB" sz="1200">
                <a:solidFill>
                  <a:schemeClr val="lt1"/>
                </a:solidFill>
                <a:latin typeface="Roboto"/>
                <a:ea typeface="Roboto"/>
                <a:cs typeface="Roboto"/>
                <a:sym typeface="Roboto"/>
              </a:rPr>
              <a:t>Internationalization</a:t>
            </a:r>
            <a:endParaRPr b="1" sz="1200">
              <a:solidFill>
                <a:schemeClr val="lt1"/>
              </a:solidFill>
              <a:latin typeface="Roboto"/>
              <a:ea typeface="Roboto"/>
              <a:cs typeface="Roboto"/>
              <a:sym typeface="Roboto"/>
            </a:endParaRPr>
          </a:p>
        </p:txBody>
      </p:sp>
      <p:cxnSp>
        <p:nvCxnSpPr>
          <p:cNvPr id="782" name="Shape 782"/>
          <p:cNvCxnSpPr/>
          <p:nvPr/>
        </p:nvCxnSpPr>
        <p:spPr>
          <a:xfrm>
            <a:off x="6531025" y="1448588"/>
            <a:ext cx="12900" cy="2393400"/>
          </a:xfrm>
          <a:prstGeom prst="straightConnector1">
            <a:avLst/>
          </a:prstGeom>
          <a:noFill/>
          <a:ln cap="flat" cmpd="sng" w="19050">
            <a:solidFill>
              <a:srgbClr val="525252"/>
            </a:solidFill>
            <a:prstDash val="dot"/>
            <a:round/>
            <a:headEnd len="sm" w="sm" type="none"/>
            <a:tailEnd len="sm" w="sm" type="none"/>
          </a:ln>
        </p:spPr>
      </p:cxnSp>
      <p:cxnSp>
        <p:nvCxnSpPr>
          <p:cNvPr id="783" name="Shape 783"/>
          <p:cNvCxnSpPr/>
          <p:nvPr/>
        </p:nvCxnSpPr>
        <p:spPr>
          <a:xfrm rot="-5400000">
            <a:off x="6531025" y="2667788"/>
            <a:ext cx="12600" cy="2635200"/>
          </a:xfrm>
          <a:prstGeom prst="straightConnector1">
            <a:avLst/>
          </a:prstGeom>
          <a:noFill/>
          <a:ln cap="flat" cmpd="sng" w="19050">
            <a:solidFill>
              <a:srgbClr val="525252"/>
            </a:solidFill>
            <a:prstDash val="dot"/>
            <a:round/>
            <a:headEnd len="sm" w="sm" type="none"/>
            <a:tailEnd len="sm" w="sm" type="none"/>
          </a:ln>
        </p:spPr>
      </p:cxnSp>
      <p:sp>
        <p:nvSpPr>
          <p:cNvPr id="784" name="Shape 784"/>
          <p:cNvSpPr txBox="1"/>
          <p:nvPr>
            <p:ph idx="2" type="body"/>
          </p:nvPr>
        </p:nvSpPr>
        <p:spPr>
          <a:xfrm>
            <a:off x="4187825" y="3970500"/>
            <a:ext cx="4822200" cy="764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200">
                <a:solidFill>
                  <a:srgbClr val="FF0000"/>
                </a:solidFill>
                <a:latin typeface="Roboto"/>
                <a:ea typeface="Roboto"/>
                <a:cs typeface="Roboto"/>
                <a:sym typeface="Roboto"/>
              </a:rPr>
              <a:t>Cost</a:t>
            </a:r>
            <a:endParaRPr b="1" sz="1200">
              <a:solidFill>
                <a:srgbClr val="FF0000"/>
              </a:solidFill>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Localization cost (Language, payment method, marketing)</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Administration expenses for tackling the expansion</a:t>
            </a:r>
            <a:endParaRPr sz="12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p:nvPr/>
        </p:nvSpPr>
        <p:spPr>
          <a:xfrm>
            <a:off x="0" y="329550"/>
            <a:ext cx="91440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790" name="Shape 790"/>
          <p:cNvSpPr/>
          <p:nvPr/>
        </p:nvSpPr>
        <p:spPr>
          <a:xfrm>
            <a:off x="542255" y="1065715"/>
            <a:ext cx="1920900" cy="2502000"/>
          </a:xfrm>
          <a:custGeom>
            <a:pathLst>
              <a:path extrusionOk="0" h="120000" w="12000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1" name="Shape 791"/>
          <p:cNvSpPr/>
          <p:nvPr/>
        </p:nvSpPr>
        <p:spPr>
          <a:xfrm>
            <a:off x="2363907" y="1082992"/>
            <a:ext cx="1655400" cy="2546400"/>
          </a:xfrm>
          <a:custGeom>
            <a:pathLst>
              <a:path extrusionOk="0" h="120000" w="12000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4581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2" name="Shape 792"/>
          <p:cNvSpPr/>
          <p:nvPr/>
        </p:nvSpPr>
        <p:spPr>
          <a:xfrm>
            <a:off x="818688" y="3228589"/>
            <a:ext cx="2903700" cy="1306500"/>
          </a:xfrm>
          <a:custGeom>
            <a:pathLst>
              <a:path extrusionOk="0" h="120000" w="12000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3" name="Shape 793"/>
          <p:cNvSpPr txBox="1"/>
          <p:nvPr/>
        </p:nvSpPr>
        <p:spPr>
          <a:xfrm>
            <a:off x="601902" y="21238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Enhancement of Quality of Pet Sitters</a:t>
            </a:r>
            <a:endParaRPr sz="1000">
              <a:latin typeface="Roboto"/>
              <a:ea typeface="Roboto"/>
              <a:cs typeface="Roboto"/>
              <a:sym typeface="Roboto"/>
            </a:endParaRPr>
          </a:p>
        </p:txBody>
      </p:sp>
      <p:sp>
        <p:nvSpPr>
          <p:cNvPr id="794" name="Shape 794"/>
          <p:cNvSpPr txBox="1"/>
          <p:nvPr/>
        </p:nvSpPr>
        <p:spPr>
          <a:xfrm>
            <a:off x="2751976" y="1916650"/>
            <a:ext cx="1164300" cy="4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International</a:t>
            </a:r>
            <a:br>
              <a:rPr lang="en-GB" sz="1000">
                <a:latin typeface="Roboto"/>
                <a:ea typeface="Roboto"/>
                <a:cs typeface="Roboto"/>
                <a:sym typeface="Roboto"/>
              </a:rPr>
            </a:br>
            <a:r>
              <a:rPr lang="en-GB" sz="1000">
                <a:latin typeface="Roboto"/>
                <a:ea typeface="Roboto"/>
                <a:cs typeface="Roboto"/>
                <a:sym typeface="Roboto"/>
              </a:rPr>
              <a:t>Expansion</a:t>
            </a:r>
            <a:endParaRPr sz="1000">
              <a:latin typeface="Roboto"/>
              <a:ea typeface="Roboto"/>
              <a:cs typeface="Roboto"/>
              <a:sym typeface="Roboto"/>
            </a:endParaRPr>
          </a:p>
        </p:txBody>
      </p:sp>
      <p:sp>
        <p:nvSpPr>
          <p:cNvPr id="795" name="Shape 795"/>
          <p:cNvSpPr txBox="1"/>
          <p:nvPr/>
        </p:nvSpPr>
        <p:spPr>
          <a:xfrm>
            <a:off x="1950275" y="37834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Service Expansion: </a:t>
            </a:r>
            <a:br>
              <a:rPr b="1" lang="en-GB" sz="1000">
                <a:latin typeface="Roboto"/>
                <a:ea typeface="Roboto"/>
                <a:cs typeface="Roboto"/>
                <a:sym typeface="Roboto"/>
              </a:rPr>
            </a:br>
            <a:r>
              <a:rPr b="1" lang="en-GB" sz="1000">
                <a:latin typeface="Roboto"/>
                <a:ea typeface="Roboto"/>
                <a:cs typeface="Roboto"/>
                <a:sym typeface="Roboto"/>
              </a:rPr>
              <a:t>Friends-making</a:t>
            </a:r>
            <a:endParaRPr b="1" sz="1000">
              <a:latin typeface="Roboto"/>
              <a:ea typeface="Roboto"/>
              <a:cs typeface="Roboto"/>
              <a:sym typeface="Roboto"/>
            </a:endParaRPr>
          </a:p>
        </p:txBody>
      </p:sp>
      <p:pic>
        <p:nvPicPr>
          <p:cNvPr id="796" name="Shape 796"/>
          <p:cNvPicPr preferRelativeResize="0"/>
          <p:nvPr/>
        </p:nvPicPr>
        <p:blipFill>
          <a:blip r:embed="rId3">
            <a:alphaModFix/>
          </a:blip>
          <a:stretch>
            <a:fillRect/>
          </a:stretch>
        </p:blipFill>
        <p:spPr>
          <a:xfrm>
            <a:off x="1322825" y="3567726"/>
            <a:ext cx="572700" cy="572700"/>
          </a:xfrm>
          <a:prstGeom prst="rect">
            <a:avLst/>
          </a:prstGeom>
          <a:noFill/>
          <a:ln>
            <a:noFill/>
          </a:ln>
        </p:spPr>
      </p:pic>
      <p:pic>
        <p:nvPicPr>
          <p:cNvPr id="797" name="Shape 797"/>
          <p:cNvPicPr preferRelativeResize="0"/>
          <p:nvPr/>
        </p:nvPicPr>
        <p:blipFill>
          <a:blip r:embed="rId4">
            <a:alphaModFix/>
          </a:blip>
          <a:stretch>
            <a:fillRect/>
          </a:stretch>
        </p:blipFill>
        <p:spPr>
          <a:xfrm>
            <a:off x="3265825" y="2495200"/>
            <a:ext cx="531425" cy="531425"/>
          </a:xfrm>
          <a:prstGeom prst="rect">
            <a:avLst/>
          </a:prstGeom>
          <a:noFill/>
          <a:ln>
            <a:noFill/>
          </a:ln>
        </p:spPr>
      </p:pic>
      <p:pic>
        <p:nvPicPr>
          <p:cNvPr id="798" name="Shape 798"/>
          <p:cNvPicPr preferRelativeResize="0"/>
          <p:nvPr/>
        </p:nvPicPr>
        <p:blipFill>
          <a:blip r:embed="rId5">
            <a:alphaModFix/>
          </a:blip>
          <a:stretch>
            <a:fillRect/>
          </a:stretch>
        </p:blipFill>
        <p:spPr>
          <a:xfrm>
            <a:off x="1322825" y="1421143"/>
            <a:ext cx="702700" cy="702700"/>
          </a:xfrm>
          <a:prstGeom prst="rect">
            <a:avLst/>
          </a:prstGeom>
          <a:noFill/>
          <a:ln>
            <a:noFill/>
          </a:ln>
        </p:spPr>
      </p:pic>
      <p:sp>
        <p:nvSpPr>
          <p:cNvPr id="799" name="Shape 799"/>
          <p:cNvSpPr/>
          <p:nvPr/>
        </p:nvSpPr>
        <p:spPr>
          <a:xfrm>
            <a:off x="4120475" y="978425"/>
            <a:ext cx="4932300" cy="3929400"/>
          </a:xfrm>
          <a:prstGeom prst="rect">
            <a:avLst/>
          </a:prstGeom>
          <a:solidFill>
            <a:srgbClr val="FFFFFF"/>
          </a:solid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SzPts val="1100"/>
              <a:buNone/>
            </a:pPr>
            <a:r>
              <a:t/>
            </a:r>
            <a:endParaRPr sz="1800">
              <a:solidFill>
                <a:schemeClr val="lt1"/>
              </a:solidFill>
              <a:latin typeface="Roboto"/>
              <a:ea typeface="Roboto"/>
              <a:cs typeface="Roboto"/>
              <a:sym typeface="Roboto"/>
            </a:endParaRPr>
          </a:p>
        </p:txBody>
      </p:sp>
      <p:pic>
        <p:nvPicPr>
          <p:cNvPr id="800" name="Shape 800"/>
          <p:cNvPicPr preferRelativeResize="0"/>
          <p:nvPr/>
        </p:nvPicPr>
        <p:blipFill rotWithShape="1">
          <a:blip r:embed="rId6">
            <a:alphaModFix/>
          </a:blip>
          <a:srcRect b="8399" l="9587" r="17055" t="0"/>
          <a:stretch/>
        </p:blipFill>
        <p:spPr>
          <a:xfrm>
            <a:off x="6992468" y="3469350"/>
            <a:ext cx="1894800" cy="1419900"/>
          </a:xfrm>
          <a:prstGeom prst="ellipse">
            <a:avLst/>
          </a:prstGeom>
          <a:noFill/>
          <a:ln>
            <a:noFill/>
          </a:ln>
          <a:effectLst>
            <a:outerShdw blurRad="57150" rotWithShape="0" algn="bl" dir="5400000" dist="19050">
              <a:srgbClr val="000000">
                <a:alpha val="50000"/>
              </a:srgbClr>
            </a:outerShdw>
          </a:effectLst>
        </p:spPr>
      </p:pic>
      <p:pic>
        <p:nvPicPr>
          <p:cNvPr id="801" name="Shape 801"/>
          <p:cNvPicPr preferRelativeResize="0"/>
          <p:nvPr/>
        </p:nvPicPr>
        <p:blipFill rotWithShape="1">
          <a:blip r:embed="rId7">
            <a:alphaModFix/>
          </a:blip>
          <a:srcRect b="0" l="6120" r="0" t="0"/>
          <a:stretch/>
        </p:blipFill>
        <p:spPr>
          <a:xfrm>
            <a:off x="4487675" y="3469350"/>
            <a:ext cx="1764600" cy="1419900"/>
          </a:xfrm>
          <a:prstGeom prst="ellipse">
            <a:avLst/>
          </a:prstGeom>
          <a:noFill/>
          <a:ln>
            <a:noFill/>
          </a:ln>
          <a:effectLst>
            <a:outerShdw blurRad="57150" rotWithShape="0" algn="bl" dir="5400000" dist="19050">
              <a:srgbClr val="000000">
                <a:alpha val="50000"/>
              </a:srgbClr>
            </a:outerShdw>
          </a:effectLst>
        </p:spPr>
      </p:pic>
      <p:sp>
        <p:nvSpPr>
          <p:cNvPr id="802" name="Shape 802"/>
          <p:cNvSpPr txBox="1"/>
          <p:nvPr/>
        </p:nvSpPr>
        <p:spPr>
          <a:xfrm>
            <a:off x="6501900" y="1357784"/>
            <a:ext cx="2521500" cy="2804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b="1" lang="en-GB">
                <a:latin typeface="Roboto"/>
                <a:ea typeface="Roboto"/>
                <a:cs typeface="Roboto"/>
                <a:sym typeface="Roboto"/>
              </a:rPr>
              <a:t>For Owners</a:t>
            </a:r>
            <a:endParaRPr b="1">
              <a:latin typeface="Roboto"/>
              <a:ea typeface="Roboto"/>
              <a:cs typeface="Roboto"/>
              <a:sym typeface="Roboto"/>
            </a:endParaRPr>
          </a:p>
          <a:p>
            <a:pPr indent="-304800" lvl="0" marL="457200" rtl="0">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Pal with someone who loves dogs</a:t>
            </a:r>
            <a:endParaRPr sz="1200">
              <a:latin typeface="Roboto"/>
              <a:ea typeface="Roboto"/>
              <a:cs typeface="Roboto"/>
              <a:sym typeface="Roboto"/>
            </a:endParaRPr>
          </a:p>
          <a:p>
            <a:pPr indent="-304800" lvl="0" marL="457200" rtl="0">
              <a:lnSpc>
                <a:spcPct val="115000"/>
              </a:lnSpc>
              <a:spcBef>
                <a:spcPts val="1000"/>
              </a:spcBef>
              <a:spcAft>
                <a:spcPts val="0"/>
              </a:spcAft>
              <a:buClr>
                <a:srgbClr val="000000"/>
              </a:buClr>
              <a:buSzPts val="1200"/>
              <a:buFont typeface="Roboto"/>
              <a:buChar char="●"/>
            </a:pPr>
            <a:r>
              <a:rPr lang="en-GB" sz="1200">
                <a:latin typeface="Roboto"/>
                <a:ea typeface="Roboto"/>
                <a:cs typeface="Roboto"/>
                <a:sym typeface="Roboto"/>
              </a:rPr>
              <a:t>Expand the social network</a:t>
            </a:r>
            <a:endParaRPr>
              <a:latin typeface="Roboto"/>
              <a:ea typeface="Roboto"/>
              <a:cs typeface="Roboto"/>
              <a:sym typeface="Roboto"/>
            </a:endParaRPr>
          </a:p>
        </p:txBody>
      </p:sp>
      <p:sp>
        <p:nvSpPr>
          <p:cNvPr id="803" name="Shape 803"/>
          <p:cNvSpPr txBox="1"/>
          <p:nvPr>
            <p:ph idx="1" type="body"/>
          </p:nvPr>
        </p:nvSpPr>
        <p:spPr>
          <a:xfrm>
            <a:off x="4120475" y="1357775"/>
            <a:ext cx="2449500" cy="2982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GB">
                <a:latin typeface="Roboto Medium"/>
                <a:ea typeface="Roboto Medium"/>
                <a:cs typeface="Roboto Medium"/>
                <a:sym typeface="Roboto Medium"/>
              </a:rPr>
              <a:t>For Pets</a:t>
            </a:r>
            <a:endParaRPr>
              <a:latin typeface="Roboto Medium"/>
              <a:ea typeface="Roboto Medium"/>
              <a:cs typeface="Roboto Medium"/>
              <a:sym typeface="Roboto Medium"/>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Social animals need friends (eg. dogs, cats)</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Enjoy being around others</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Play with other pets to have joy</a:t>
            </a:r>
            <a:endParaRPr sz="1200">
              <a:latin typeface="Roboto"/>
              <a:ea typeface="Roboto"/>
              <a:cs typeface="Roboto"/>
              <a:sym typeface="Roboto"/>
            </a:endParaRPr>
          </a:p>
          <a:p>
            <a:pPr indent="-304800" lvl="0" marL="457200" rtl="0">
              <a:lnSpc>
                <a:spcPct val="115000"/>
              </a:lnSpc>
              <a:spcBef>
                <a:spcPts val="0"/>
              </a:spcBef>
              <a:spcAft>
                <a:spcPts val="0"/>
              </a:spcAft>
              <a:buSzPts val="1200"/>
              <a:buFont typeface="Roboto"/>
              <a:buChar char="●"/>
            </a:pPr>
            <a:r>
              <a:rPr lang="en-GB" sz="1200">
                <a:latin typeface="Roboto"/>
                <a:ea typeface="Roboto"/>
                <a:cs typeface="Roboto"/>
                <a:sym typeface="Roboto"/>
              </a:rPr>
              <a:t>Exhibit improvement in their behavior once another pet is introduced</a:t>
            </a:r>
            <a:endParaRPr>
              <a:latin typeface="Roboto"/>
              <a:ea typeface="Roboto"/>
              <a:cs typeface="Roboto"/>
              <a:sym typeface="Roboto"/>
            </a:endParaRPr>
          </a:p>
        </p:txBody>
      </p:sp>
      <p:sp>
        <p:nvSpPr>
          <p:cNvPr id="804" name="Shape 804"/>
          <p:cNvSpPr txBox="1"/>
          <p:nvPr/>
        </p:nvSpPr>
        <p:spPr>
          <a:xfrm>
            <a:off x="4120475" y="849988"/>
            <a:ext cx="4932300" cy="3051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None/>
            </a:pPr>
            <a:r>
              <a:rPr b="1" lang="en-GB" sz="1200">
                <a:solidFill>
                  <a:schemeClr val="lt1"/>
                </a:solidFill>
                <a:latin typeface="Roboto"/>
                <a:ea typeface="Roboto"/>
                <a:cs typeface="Roboto"/>
                <a:sym typeface="Roboto"/>
              </a:rPr>
              <a:t>Service Expansion: Friends-making</a:t>
            </a:r>
            <a:endParaRPr b="1" sz="1200">
              <a:solidFill>
                <a:schemeClr val="lt1"/>
              </a:solidFill>
              <a:latin typeface="Roboto"/>
              <a:ea typeface="Roboto"/>
              <a:cs typeface="Roboto"/>
              <a:sym typeface="Roboto"/>
            </a:endParaRPr>
          </a:p>
        </p:txBody>
      </p:sp>
      <p:cxnSp>
        <p:nvCxnSpPr>
          <p:cNvPr id="805" name="Shape 805"/>
          <p:cNvCxnSpPr/>
          <p:nvPr/>
        </p:nvCxnSpPr>
        <p:spPr>
          <a:xfrm>
            <a:off x="6510238" y="1657613"/>
            <a:ext cx="5100" cy="2479500"/>
          </a:xfrm>
          <a:prstGeom prst="straightConnector1">
            <a:avLst/>
          </a:prstGeom>
          <a:noFill/>
          <a:ln cap="flat" cmpd="sng" w="19050">
            <a:solidFill>
              <a:srgbClr val="525252"/>
            </a:solidFill>
            <a:prstDash val="dot"/>
            <a:round/>
            <a:headEnd len="sm" w="sm" type="none"/>
            <a:tailEnd len="sm" w="sm" type="none"/>
          </a:ln>
        </p:spPr>
      </p:cxnSp>
      <p:sp>
        <p:nvSpPr>
          <p:cNvPr id="806" name="Shape 806"/>
          <p:cNvSpPr txBox="1"/>
          <p:nvPr/>
        </p:nvSpPr>
        <p:spPr>
          <a:xfrm>
            <a:off x="5552350" y="1116417"/>
            <a:ext cx="1920900" cy="274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GB">
                <a:latin typeface="Roboto"/>
                <a:ea typeface="Roboto"/>
                <a:cs typeface="Roboto"/>
                <a:sym typeface="Roboto"/>
              </a:rPr>
              <a:t>Value Creation</a:t>
            </a:r>
            <a:endParaRPr b="1">
              <a:latin typeface="Roboto"/>
              <a:ea typeface="Roboto"/>
              <a:cs typeface="Roboto"/>
              <a:sym typeface="Roboto"/>
            </a:endParaRPr>
          </a:p>
        </p:txBody>
      </p:sp>
      <p:sp>
        <p:nvSpPr>
          <p:cNvPr id="807" name="Shape 807"/>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Recommendation: Opportunities to expand</a:t>
            </a:r>
            <a:endParaRPr b="1" sz="24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Shape 812"/>
          <p:cNvSpPr/>
          <p:nvPr/>
        </p:nvSpPr>
        <p:spPr>
          <a:xfrm>
            <a:off x="0" y="329550"/>
            <a:ext cx="91440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813" name="Shape 813"/>
          <p:cNvSpPr/>
          <p:nvPr/>
        </p:nvSpPr>
        <p:spPr>
          <a:xfrm>
            <a:off x="542255" y="1065715"/>
            <a:ext cx="1920900" cy="2502000"/>
          </a:xfrm>
          <a:custGeom>
            <a:pathLst>
              <a:path extrusionOk="0" h="120000" w="12000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4" name="Shape 814"/>
          <p:cNvSpPr/>
          <p:nvPr/>
        </p:nvSpPr>
        <p:spPr>
          <a:xfrm>
            <a:off x="2363907" y="1082992"/>
            <a:ext cx="1655400" cy="2546400"/>
          </a:xfrm>
          <a:custGeom>
            <a:pathLst>
              <a:path extrusionOk="0" h="120000" w="12000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4581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5" name="Shape 815"/>
          <p:cNvSpPr/>
          <p:nvPr/>
        </p:nvSpPr>
        <p:spPr>
          <a:xfrm>
            <a:off x="818688" y="3228589"/>
            <a:ext cx="2903700" cy="1306500"/>
          </a:xfrm>
          <a:custGeom>
            <a:pathLst>
              <a:path extrusionOk="0" h="120000" w="12000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6" name="Shape 816"/>
          <p:cNvSpPr txBox="1"/>
          <p:nvPr/>
        </p:nvSpPr>
        <p:spPr>
          <a:xfrm>
            <a:off x="601963" y="21238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Enhancement of Quality of Pet Sitters</a:t>
            </a:r>
            <a:endParaRPr sz="1000">
              <a:latin typeface="Roboto"/>
              <a:ea typeface="Roboto"/>
              <a:cs typeface="Roboto"/>
              <a:sym typeface="Roboto"/>
            </a:endParaRPr>
          </a:p>
        </p:txBody>
      </p:sp>
      <p:sp>
        <p:nvSpPr>
          <p:cNvPr id="817" name="Shape 817"/>
          <p:cNvSpPr txBox="1"/>
          <p:nvPr/>
        </p:nvSpPr>
        <p:spPr>
          <a:xfrm>
            <a:off x="2751976" y="1916650"/>
            <a:ext cx="1164300" cy="4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International</a:t>
            </a:r>
            <a:br>
              <a:rPr lang="en-GB" sz="1000">
                <a:latin typeface="Roboto"/>
                <a:ea typeface="Roboto"/>
                <a:cs typeface="Roboto"/>
                <a:sym typeface="Roboto"/>
              </a:rPr>
            </a:br>
            <a:r>
              <a:rPr lang="en-GB" sz="1000">
                <a:latin typeface="Roboto"/>
                <a:ea typeface="Roboto"/>
                <a:cs typeface="Roboto"/>
                <a:sym typeface="Roboto"/>
              </a:rPr>
              <a:t>Expansion</a:t>
            </a:r>
            <a:endParaRPr sz="1000">
              <a:latin typeface="Roboto"/>
              <a:ea typeface="Roboto"/>
              <a:cs typeface="Roboto"/>
              <a:sym typeface="Roboto"/>
            </a:endParaRPr>
          </a:p>
        </p:txBody>
      </p:sp>
      <p:sp>
        <p:nvSpPr>
          <p:cNvPr id="818" name="Shape 818"/>
          <p:cNvSpPr txBox="1"/>
          <p:nvPr/>
        </p:nvSpPr>
        <p:spPr>
          <a:xfrm>
            <a:off x="1950275" y="37834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Service Expansion: </a:t>
            </a:r>
            <a:br>
              <a:rPr b="1" lang="en-GB" sz="1000">
                <a:latin typeface="Roboto"/>
                <a:ea typeface="Roboto"/>
                <a:cs typeface="Roboto"/>
                <a:sym typeface="Roboto"/>
              </a:rPr>
            </a:br>
            <a:r>
              <a:rPr b="1" lang="en-GB" sz="1000">
                <a:latin typeface="Roboto"/>
                <a:ea typeface="Roboto"/>
                <a:cs typeface="Roboto"/>
                <a:sym typeface="Roboto"/>
              </a:rPr>
              <a:t>Friends-making</a:t>
            </a:r>
            <a:endParaRPr b="1" sz="1000">
              <a:latin typeface="Roboto"/>
              <a:ea typeface="Roboto"/>
              <a:cs typeface="Roboto"/>
              <a:sym typeface="Roboto"/>
            </a:endParaRPr>
          </a:p>
        </p:txBody>
      </p:sp>
      <p:pic>
        <p:nvPicPr>
          <p:cNvPr id="819" name="Shape 819"/>
          <p:cNvPicPr preferRelativeResize="0"/>
          <p:nvPr/>
        </p:nvPicPr>
        <p:blipFill>
          <a:blip r:embed="rId3">
            <a:alphaModFix/>
          </a:blip>
          <a:stretch>
            <a:fillRect/>
          </a:stretch>
        </p:blipFill>
        <p:spPr>
          <a:xfrm>
            <a:off x="1322825" y="3567726"/>
            <a:ext cx="572700" cy="572700"/>
          </a:xfrm>
          <a:prstGeom prst="rect">
            <a:avLst/>
          </a:prstGeom>
          <a:noFill/>
          <a:ln>
            <a:noFill/>
          </a:ln>
        </p:spPr>
      </p:pic>
      <p:pic>
        <p:nvPicPr>
          <p:cNvPr id="820" name="Shape 820"/>
          <p:cNvPicPr preferRelativeResize="0"/>
          <p:nvPr/>
        </p:nvPicPr>
        <p:blipFill>
          <a:blip r:embed="rId4">
            <a:alphaModFix/>
          </a:blip>
          <a:stretch>
            <a:fillRect/>
          </a:stretch>
        </p:blipFill>
        <p:spPr>
          <a:xfrm>
            <a:off x="3265825" y="2495200"/>
            <a:ext cx="531425" cy="531425"/>
          </a:xfrm>
          <a:prstGeom prst="rect">
            <a:avLst/>
          </a:prstGeom>
          <a:noFill/>
          <a:ln>
            <a:noFill/>
          </a:ln>
        </p:spPr>
      </p:pic>
      <p:pic>
        <p:nvPicPr>
          <p:cNvPr id="821" name="Shape 821"/>
          <p:cNvPicPr preferRelativeResize="0"/>
          <p:nvPr/>
        </p:nvPicPr>
        <p:blipFill>
          <a:blip r:embed="rId5">
            <a:alphaModFix/>
          </a:blip>
          <a:stretch>
            <a:fillRect/>
          </a:stretch>
        </p:blipFill>
        <p:spPr>
          <a:xfrm>
            <a:off x="1322825" y="1421143"/>
            <a:ext cx="702700" cy="702700"/>
          </a:xfrm>
          <a:prstGeom prst="rect">
            <a:avLst/>
          </a:prstGeom>
          <a:noFill/>
          <a:ln>
            <a:noFill/>
          </a:ln>
        </p:spPr>
      </p:pic>
      <p:sp>
        <p:nvSpPr>
          <p:cNvPr id="822" name="Shape 822"/>
          <p:cNvSpPr/>
          <p:nvPr/>
        </p:nvSpPr>
        <p:spPr>
          <a:xfrm>
            <a:off x="4118750" y="1180523"/>
            <a:ext cx="4932300" cy="3247800"/>
          </a:xfrm>
          <a:prstGeom prst="rect">
            <a:avLst/>
          </a:prstGeom>
          <a:solidFill>
            <a:srgbClr val="FFFFFF"/>
          </a:solid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SzPts val="1100"/>
              <a:buNone/>
            </a:pPr>
            <a:r>
              <a:t/>
            </a:r>
            <a:endParaRPr sz="1800">
              <a:solidFill>
                <a:schemeClr val="lt1"/>
              </a:solidFill>
              <a:latin typeface="Roboto"/>
              <a:ea typeface="Roboto"/>
              <a:cs typeface="Roboto"/>
              <a:sym typeface="Roboto"/>
            </a:endParaRPr>
          </a:p>
        </p:txBody>
      </p:sp>
      <p:sp>
        <p:nvSpPr>
          <p:cNvPr id="823" name="Shape 823"/>
          <p:cNvSpPr txBox="1"/>
          <p:nvPr/>
        </p:nvSpPr>
        <p:spPr>
          <a:xfrm>
            <a:off x="4247350" y="2247688"/>
            <a:ext cx="2155200" cy="234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GB" sz="1100">
                <a:latin typeface="Roboto"/>
                <a:ea typeface="Roboto"/>
                <a:cs typeface="Roboto"/>
                <a:sym typeface="Roboto"/>
              </a:rPr>
              <a:t>Twindog/ Meet My Dog (Apps)</a:t>
            </a:r>
            <a:endParaRPr sz="1100">
              <a:latin typeface="Roboto"/>
              <a:ea typeface="Roboto"/>
              <a:cs typeface="Roboto"/>
              <a:sym typeface="Roboto"/>
            </a:endParaRPr>
          </a:p>
          <a:p>
            <a:pPr indent="0" lvl="0" marL="0" rtl="0">
              <a:lnSpc>
                <a:spcPct val="115000"/>
              </a:lnSpc>
              <a:spcBef>
                <a:spcPts val="0"/>
              </a:spcBef>
              <a:spcAft>
                <a:spcPts val="0"/>
              </a:spcAft>
              <a:buClr>
                <a:srgbClr val="000000"/>
              </a:buClr>
              <a:buSzPts val="1100"/>
              <a:buFont typeface="Arial"/>
              <a:buNone/>
            </a:pPr>
            <a:r>
              <a:t/>
            </a:r>
            <a:endParaRPr sz="1100">
              <a:latin typeface="Roboto"/>
              <a:ea typeface="Roboto"/>
              <a:cs typeface="Roboto"/>
              <a:sym typeface="Roboto"/>
            </a:endParaRPr>
          </a:p>
          <a:p>
            <a:pPr indent="-298450" lvl="0" marL="457200" rtl="0">
              <a:lnSpc>
                <a:spcPct val="115000"/>
              </a:lnSpc>
              <a:spcBef>
                <a:spcPts val="0"/>
              </a:spcBef>
              <a:spcAft>
                <a:spcPts val="0"/>
              </a:spcAft>
              <a:buSzPts val="1100"/>
              <a:buFont typeface="Roboto"/>
              <a:buChar char="●"/>
            </a:pPr>
            <a:r>
              <a:rPr lang="en-GB" sz="1100">
                <a:latin typeface="Roboto"/>
                <a:ea typeface="Roboto"/>
                <a:cs typeface="Roboto"/>
                <a:sym typeface="Roboto"/>
              </a:rPr>
              <a:t>Without wide selection of options (less than 100, 000)</a:t>
            </a:r>
            <a:endParaRPr sz="1100">
              <a:latin typeface="Roboto"/>
              <a:ea typeface="Roboto"/>
              <a:cs typeface="Roboto"/>
              <a:sym typeface="Roboto"/>
            </a:endParaRPr>
          </a:p>
          <a:p>
            <a:pPr indent="0" lvl="0" marL="0" rtl="0">
              <a:lnSpc>
                <a:spcPct val="115000"/>
              </a:lnSpc>
              <a:spcBef>
                <a:spcPts val="0"/>
              </a:spcBef>
              <a:spcAft>
                <a:spcPts val="0"/>
              </a:spcAft>
              <a:buNone/>
            </a:pPr>
            <a:r>
              <a:t/>
            </a:r>
            <a:endParaRPr sz="1100">
              <a:latin typeface="Roboto"/>
              <a:ea typeface="Roboto"/>
              <a:cs typeface="Roboto"/>
              <a:sym typeface="Roboto"/>
            </a:endParaRPr>
          </a:p>
          <a:p>
            <a:pPr indent="0" lvl="0" marL="0" rtl="0">
              <a:lnSpc>
                <a:spcPct val="115000"/>
              </a:lnSpc>
              <a:spcBef>
                <a:spcPts val="0"/>
              </a:spcBef>
              <a:spcAft>
                <a:spcPts val="0"/>
              </a:spcAft>
              <a:buNone/>
            </a:pPr>
            <a:r>
              <a:rPr lang="en-GB" sz="1100">
                <a:latin typeface="Roboto"/>
                <a:ea typeface="Roboto"/>
                <a:cs typeface="Roboto"/>
                <a:sym typeface="Roboto"/>
              </a:rPr>
              <a:t>FETCH A DATE (Website)</a:t>
            </a:r>
            <a:endParaRPr sz="1100">
              <a:latin typeface="Roboto"/>
              <a:ea typeface="Roboto"/>
              <a:cs typeface="Roboto"/>
              <a:sym typeface="Roboto"/>
            </a:endParaRPr>
          </a:p>
          <a:p>
            <a:pPr indent="0" lvl="0" marL="0" rtl="0">
              <a:lnSpc>
                <a:spcPct val="115000"/>
              </a:lnSpc>
              <a:spcBef>
                <a:spcPts val="0"/>
              </a:spcBef>
              <a:spcAft>
                <a:spcPts val="0"/>
              </a:spcAft>
              <a:buNone/>
            </a:pPr>
            <a:r>
              <a:t/>
            </a:r>
            <a:endParaRPr sz="1100">
              <a:latin typeface="Roboto"/>
              <a:ea typeface="Roboto"/>
              <a:cs typeface="Roboto"/>
              <a:sym typeface="Roboto"/>
            </a:endParaRPr>
          </a:p>
          <a:p>
            <a:pPr indent="-298450" lvl="0" marL="457200" rtl="0">
              <a:lnSpc>
                <a:spcPct val="115000"/>
              </a:lnSpc>
              <a:spcBef>
                <a:spcPts val="0"/>
              </a:spcBef>
              <a:spcAft>
                <a:spcPts val="0"/>
              </a:spcAft>
              <a:buSzPts val="1100"/>
              <a:buFont typeface="Roboto"/>
              <a:buChar char="●"/>
            </a:pPr>
            <a:r>
              <a:rPr lang="en-GB" sz="1100">
                <a:latin typeface="Roboto"/>
                <a:ea typeface="Roboto"/>
                <a:cs typeface="Roboto"/>
                <a:sym typeface="Roboto"/>
              </a:rPr>
              <a:t>Focus on owner-dating instead of pets</a:t>
            </a:r>
            <a:endParaRPr sz="1100">
              <a:latin typeface="Roboto"/>
              <a:ea typeface="Roboto"/>
              <a:cs typeface="Roboto"/>
              <a:sym typeface="Roboto"/>
            </a:endParaRPr>
          </a:p>
        </p:txBody>
      </p:sp>
      <p:sp>
        <p:nvSpPr>
          <p:cNvPr id="824" name="Shape 824"/>
          <p:cNvSpPr txBox="1"/>
          <p:nvPr/>
        </p:nvSpPr>
        <p:spPr>
          <a:xfrm>
            <a:off x="6630588" y="2247688"/>
            <a:ext cx="2155200" cy="234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GB" sz="1100">
                <a:latin typeface="Roboto"/>
                <a:ea typeface="Roboto"/>
                <a:cs typeface="Roboto"/>
                <a:sym typeface="Roboto"/>
              </a:rPr>
              <a:t>Rover (Apps and Website) </a:t>
            </a:r>
            <a:endParaRPr sz="1100">
              <a:latin typeface="Roboto"/>
              <a:ea typeface="Roboto"/>
              <a:cs typeface="Roboto"/>
              <a:sym typeface="Roboto"/>
            </a:endParaRPr>
          </a:p>
          <a:p>
            <a:pPr indent="0" lvl="0" marL="0" rtl="0">
              <a:lnSpc>
                <a:spcPct val="115000"/>
              </a:lnSpc>
              <a:spcBef>
                <a:spcPts val="0"/>
              </a:spcBef>
              <a:spcAft>
                <a:spcPts val="0"/>
              </a:spcAft>
              <a:buClr>
                <a:srgbClr val="000000"/>
              </a:buClr>
              <a:buSzPts val="1100"/>
              <a:buFont typeface="Arial"/>
              <a:buNone/>
            </a:pPr>
            <a:r>
              <a:rPr lang="en-GB" sz="1100">
                <a:latin typeface="Roboto"/>
                <a:ea typeface="Roboto"/>
                <a:cs typeface="Roboto"/>
                <a:sym typeface="Roboto"/>
              </a:rPr>
              <a:t>    </a:t>
            </a:r>
            <a:endParaRPr sz="1100">
              <a:latin typeface="Roboto"/>
              <a:ea typeface="Roboto"/>
              <a:cs typeface="Roboto"/>
              <a:sym typeface="Roboto"/>
            </a:endParaRPr>
          </a:p>
          <a:p>
            <a:pPr indent="-298450" lvl="0" marL="457200" rtl="0">
              <a:lnSpc>
                <a:spcPct val="115000"/>
              </a:lnSpc>
              <a:spcBef>
                <a:spcPts val="0"/>
              </a:spcBef>
              <a:spcAft>
                <a:spcPts val="0"/>
              </a:spcAft>
              <a:buSzPts val="1100"/>
              <a:buFont typeface="Roboto"/>
              <a:buChar char="●"/>
            </a:pPr>
            <a:r>
              <a:rPr lang="en-GB" sz="1100">
                <a:latin typeface="Roboto"/>
                <a:ea typeface="Roboto"/>
                <a:cs typeface="Roboto"/>
                <a:sym typeface="Roboto"/>
              </a:rPr>
              <a:t>Relatively large customer base (&gt;500,000)</a:t>
            </a:r>
            <a:endParaRPr sz="1100">
              <a:latin typeface="Roboto"/>
              <a:ea typeface="Roboto"/>
              <a:cs typeface="Roboto"/>
              <a:sym typeface="Roboto"/>
            </a:endParaRPr>
          </a:p>
          <a:p>
            <a:pPr indent="-298450" lvl="0" marL="457200" rtl="0">
              <a:lnSpc>
                <a:spcPct val="115000"/>
              </a:lnSpc>
              <a:spcBef>
                <a:spcPts val="1000"/>
              </a:spcBef>
              <a:spcAft>
                <a:spcPts val="0"/>
              </a:spcAft>
              <a:buSzPts val="1100"/>
              <a:buFont typeface="Roboto"/>
              <a:buChar char="●"/>
            </a:pPr>
            <a:r>
              <a:rPr lang="en-GB" sz="1100">
                <a:latin typeface="Roboto"/>
                <a:ea typeface="Roboto"/>
                <a:cs typeface="Roboto"/>
                <a:sym typeface="Roboto"/>
              </a:rPr>
              <a:t>Cover 10,000+ cities</a:t>
            </a:r>
            <a:endParaRPr sz="1100">
              <a:latin typeface="Roboto"/>
              <a:ea typeface="Roboto"/>
              <a:cs typeface="Roboto"/>
              <a:sym typeface="Roboto"/>
            </a:endParaRPr>
          </a:p>
          <a:p>
            <a:pPr indent="-298450" lvl="0" marL="457200" rtl="0">
              <a:lnSpc>
                <a:spcPct val="115000"/>
              </a:lnSpc>
              <a:spcBef>
                <a:spcPts val="1000"/>
              </a:spcBef>
              <a:spcAft>
                <a:spcPts val="0"/>
              </a:spcAft>
              <a:buSzPts val="1100"/>
              <a:buFont typeface="Roboto"/>
              <a:buChar char="●"/>
            </a:pPr>
            <a:r>
              <a:rPr lang="en-GB" sz="1100">
                <a:latin typeface="Roboto"/>
                <a:ea typeface="Roboto"/>
                <a:cs typeface="Roboto"/>
                <a:sym typeface="Roboto"/>
              </a:rPr>
              <a:t>Focus on pets more than owners</a:t>
            </a:r>
            <a:endParaRPr sz="1100">
              <a:latin typeface="Roboto"/>
              <a:ea typeface="Roboto"/>
              <a:cs typeface="Roboto"/>
              <a:sym typeface="Roboto"/>
            </a:endParaRPr>
          </a:p>
          <a:p>
            <a:pPr indent="1905000" lvl="0" marL="0" rtl="0">
              <a:lnSpc>
                <a:spcPct val="115000"/>
              </a:lnSpc>
              <a:spcBef>
                <a:spcPts val="0"/>
              </a:spcBef>
              <a:spcAft>
                <a:spcPts val="0"/>
              </a:spcAft>
              <a:buClr>
                <a:srgbClr val="000000"/>
              </a:buClr>
              <a:buSzPts val="1100"/>
              <a:buFont typeface="Arial"/>
              <a:buNone/>
            </a:pPr>
            <a:r>
              <a:t/>
            </a:r>
            <a:endParaRPr sz="1100">
              <a:latin typeface="Roboto"/>
              <a:ea typeface="Roboto"/>
              <a:cs typeface="Roboto"/>
              <a:sym typeface="Roboto"/>
            </a:endParaRPr>
          </a:p>
          <a:p>
            <a:pPr indent="0" lvl="0" marL="0" rtl="0">
              <a:spcBef>
                <a:spcPts val="0"/>
              </a:spcBef>
              <a:spcAft>
                <a:spcPts val="0"/>
              </a:spcAft>
              <a:buClr>
                <a:srgbClr val="000000"/>
              </a:buClr>
              <a:buSzPts val="1100"/>
              <a:buFont typeface="Arial"/>
              <a:buNone/>
            </a:pPr>
            <a:r>
              <a:t/>
            </a:r>
            <a:endParaRPr sz="1100">
              <a:latin typeface="Roboto"/>
              <a:ea typeface="Roboto"/>
              <a:cs typeface="Roboto"/>
              <a:sym typeface="Roboto"/>
            </a:endParaRPr>
          </a:p>
        </p:txBody>
      </p:sp>
      <p:grpSp>
        <p:nvGrpSpPr>
          <p:cNvPr id="825" name="Shape 825"/>
          <p:cNvGrpSpPr/>
          <p:nvPr/>
        </p:nvGrpSpPr>
        <p:grpSpPr>
          <a:xfrm>
            <a:off x="4216875" y="1747797"/>
            <a:ext cx="2178025" cy="384300"/>
            <a:chOff x="71875" y="2722650"/>
            <a:chExt cx="2178025" cy="384300"/>
          </a:xfrm>
        </p:grpSpPr>
        <p:sp>
          <p:nvSpPr>
            <p:cNvPr id="826" name="Shape 826"/>
            <p:cNvSpPr/>
            <p:nvPr/>
          </p:nvSpPr>
          <p:spPr>
            <a:xfrm>
              <a:off x="94700" y="2722650"/>
              <a:ext cx="2155200" cy="384300"/>
            </a:xfrm>
            <a:prstGeom prst="rect">
              <a:avLst/>
            </a:prstGeom>
            <a:solidFill>
              <a:srgbClr val="1AAD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7" name="Shape 827"/>
            <p:cNvSpPr txBox="1"/>
            <p:nvPr/>
          </p:nvSpPr>
          <p:spPr>
            <a:xfrm>
              <a:off x="71875" y="2723313"/>
              <a:ext cx="21552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a:ea typeface="Roboto"/>
                  <a:cs typeface="Roboto"/>
                  <a:sym typeface="Roboto"/>
                </a:rPr>
                <a:t>Limitation of Competitors</a:t>
              </a:r>
              <a:endParaRPr sz="1200">
                <a:solidFill>
                  <a:srgbClr val="FFFFFF"/>
                </a:solidFill>
                <a:latin typeface="Roboto"/>
                <a:ea typeface="Roboto"/>
                <a:cs typeface="Roboto"/>
                <a:sym typeface="Roboto"/>
              </a:endParaRPr>
            </a:p>
          </p:txBody>
        </p:sp>
      </p:grpSp>
      <p:grpSp>
        <p:nvGrpSpPr>
          <p:cNvPr id="828" name="Shape 828"/>
          <p:cNvGrpSpPr/>
          <p:nvPr/>
        </p:nvGrpSpPr>
        <p:grpSpPr>
          <a:xfrm>
            <a:off x="6592485" y="1747794"/>
            <a:ext cx="2423321" cy="384300"/>
            <a:chOff x="2344888" y="2722650"/>
            <a:chExt cx="2155213" cy="384300"/>
          </a:xfrm>
        </p:grpSpPr>
        <p:sp>
          <p:nvSpPr>
            <p:cNvPr id="829" name="Shape 829"/>
            <p:cNvSpPr/>
            <p:nvPr/>
          </p:nvSpPr>
          <p:spPr>
            <a:xfrm>
              <a:off x="2344900" y="2722650"/>
              <a:ext cx="2155200" cy="384300"/>
            </a:xfrm>
            <a:prstGeom prst="rect">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a:ea typeface="Roboto"/>
                <a:cs typeface="Roboto"/>
                <a:sym typeface="Roboto"/>
              </a:endParaRPr>
            </a:p>
          </p:txBody>
        </p:sp>
        <p:sp>
          <p:nvSpPr>
            <p:cNvPr id="830" name="Shape 830"/>
            <p:cNvSpPr txBox="1"/>
            <p:nvPr/>
          </p:nvSpPr>
          <p:spPr>
            <a:xfrm>
              <a:off x="2344888" y="2731500"/>
              <a:ext cx="21552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a:ea typeface="Roboto"/>
                  <a:cs typeface="Roboto"/>
                  <a:sym typeface="Roboto"/>
                </a:rPr>
                <a:t>Competitive Advantage of Rover</a:t>
              </a:r>
              <a:endParaRPr sz="1200">
                <a:solidFill>
                  <a:srgbClr val="FFFFFF"/>
                </a:solidFill>
                <a:latin typeface="Roboto"/>
                <a:ea typeface="Roboto"/>
                <a:cs typeface="Roboto"/>
                <a:sym typeface="Roboto"/>
              </a:endParaRPr>
            </a:p>
          </p:txBody>
        </p:sp>
      </p:grpSp>
      <p:sp>
        <p:nvSpPr>
          <p:cNvPr id="831" name="Shape 831"/>
          <p:cNvSpPr txBox="1"/>
          <p:nvPr/>
        </p:nvSpPr>
        <p:spPr>
          <a:xfrm>
            <a:off x="4116950" y="1078600"/>
            <a:ext cx="4932300" cy="3051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None/>
            </a:pPr>
            <a:r>
              <a:rPr b="1" lang="en-GB" sz="1200">
                <a:solidFill>
                  <a:schemeClr val="lt1"/>
                </a:solidFill>
                <a:latin typeface="Roboto"/>
                <a:ea typeface="Roboto"/>
                <a:cs typeface="Roboto"/>
                <a:sym typeface="Roboto"/>
              </a:rPr>
              <a:t>Service Expansion: Friends-making</a:t>
            </a:r>
            <a:endParaRPr b="1" sz="1200">
              <a:solidFill>
                <a:schemeClr val="lt1"/>
              </a:solidFill>
              <a:latin typeface="Roboto"/>
              <a:ea typeface="Roboto"/>
              <a:cs typeface="Roboto"/>
              <a:sym typeface="Roboto"/>
            </a:endParaRPr>
          </a:p>
        </p:txBody>
      </p:sp>
      <p:cxnSp>
        <p:nvCxnSpPr>
          <p:cNvPr id="832" name="Shape 832"/>
          <p:cNvCxnSpPr/>
          <p:nvPr/>
        </p:nvCxnSpPr>
        <p:spPr>
          <a:xfrm>
            <a:off x="6491138" y="1859700"/>
            <a:ext cx="5100" cy="2479500"/>
          </a:xfrm>
          <a:prstGeom prst="straightConnector1">
            <a:avLst/>
          </a:prstGeom>
          <a:noFill/>
          <a:ln cap="flat" cmpd="sng" w="19050">
            <a:solidFill>
              <a:srgbClr val="525252"/>
            </a:solidFill>
            <a:prstDash val="dot"/>
            <a:round/>
            <a:headEnd len="sm" w="sm" type="none"/>
            <a:tailEnd len="sm" w="sm" type="none"/>
          </a:ln>
        </p:spPr>
      </p:cxnSp>
      <p:sp>
        <p:nvSpPr>
          <p:cNvPr id="833" name="Shape 833"/>
          <p:cNvSpPr txBox="1"/>
          <p:nvPr/>
        </p:nvSpPr>
        <p:spPr>
          <a:xfrm>
            <a:off x="5622650" y="1357405"/>
            <a:ext cx="1920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Comparison</a:t>
            </a:r>
            <a:endParaRPr b="1">
              <a:latin typeface="Roboto"/>
              <a:ea typeface="Roboto"/>
              <a:cs typeface="Roboto"/>
              <a:sym typeface="Roboto"/>
            </a:endParaRPr>
          </a:p>
        </p:txBody>
      </p:sp>
      <p:sp>
        <p:nvSpPr>
          <p:cNvPr id="834" name="Shape 834"/>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Recommendation: Opportunities to expand</a:t>
            </a:r>
            <a:endParaRPr b="1" sz="24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Shape 839"/>
          <p:cNvSpPr/>
          <p:nvPr/>
        </p:nvSpPr>
        <p:spPr>
          <a:xfrm>
            <a:off x="0" y="329550"/>
            <a:ext cx="91440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840" name="Shape 840"/>
          <p:cNvSpPr/>
          <p:nvPr/>
        </p:nvSpPr>
        <p:spPr>
          <a:xfrm>
            <a:off x="542255" y="1065715"/>
            <a:ext cx="1920900" cy="2502000"/>
          </a:xfrm>
          <a:custGeom>
            <a:pathLst>
              <a:path extrusionOk="0" h="120000" w="120000">
                <a:moveTo>
                  <a:pt x="103541" y="0"/>
                </a:moveTo>
                <a:lnTo>
                  <a:pt x="103541" y="15178"/>
                </a:lnTo>
                <a:lnTo>
                  <a:pt x="103844" y="15721"/>
                </a:lnTo>
                <a:lnTo>
                  <a:pt x="104317" y="16291"/>
                </a:lnTo>
                <a:lnTo>
                  <a:pt x="104789" y="16680"/>
                </a:lnTo>
                <a:lnTo>
                  <a:pt x="105362" y="16939"/>
                </a:lnTo>
                <a:lnTo>
                  <a:pt x="106104" y="16887"/>
                </a:lnTo>
                <a:lnTo>
                  <a:pt x="106812" y="16680"/>
                </a:lnTo>
                <a:lnTo>
                  <a:pt x="107689" y="16291"/>
                </a:lnTo>
                <a:lnTo>
                  <a:pt x="108465" y="15773"/>
                </a:lnTo>
                <a:lnTo>
                  <a:pt x="109207" y="15281"/>
                </a:lnTo>
                <a:lnTo>
                  <a:pt x="109780" y="14867"/>
                </a:lnTo>
                <a:lnTo>
                  <a:pt x="110455" y="14452"/>
                </a:lnTo>
                <a:lnTo>
                  <a:pt x="111231" y="14167"/>
                </a:lnTo>
                <a:lnTo>
                  <a:pt x="112175" y="14012"/>
                </a:lnTo>
                <a:lnTo>
                  <a:pt x="113153" y="14012"/>
                </a:lnTo>
                <a:lnTo>
                  <a:pt x="114198" y="14219"/>
                </a:lnTo>
                <a:lnTo>
                  <a:pt x="115244" y="14556"/>
                </a:lnTo>
                <a:lnTo>
                  <a:pt x="115716" y="14763"/>
                </a:lnTo>
                <a:lnTo>
                  <a:pt x="116256" y="15126"/>
                </a:lnTo>
                <a:lnTo>
                  <a:pt x="116829" y="15514"/>
                </a:lnTo>
                <a:lnTo>
                  <a:pt x="117504" y="16032"/>
                </a:lnTo>
                <a:lnTo>
                  <a:pt x="118077" y="16628"/>
                </a:lnTo>
                <a:lnTo>
                  <a:pt x="118617" y="17405"/>
                </a:lnTo>
                <a:lnTo>
                  <a:pt x="119156" y="18312"/>
                </a:lnTo>
                <a:lnTo>
                  <a:pt x="119527" y="19374"/>
                </a:lnTo>
                <a:lnTo>
                  <a:pt x="119865" y="20643"/>
                </a:lnTo>
                <a:lnTo>
                  <a:pt x="120000" y="22041"/>
                </a:lnTo>
                <a:lnTo>
                  <a:pt x="120000" y="23621"/>
                </a:lnTo>
                <a:lnTo>
                  <a:pt x="119730" y="25383"/>
                </a:lnTo>
                <a:lnTo>
                  <a:pt x="119426" y="26963"/>
                </a:lnTo>
                <a:lnTo>
                  <a:pt x="118887" y="28258"/>
                </a:lnTo>
                <a:lnTo>
                  <a:pt x="118279" y="29423"/>
                </a:lnTo>
                <a:lnTo>
                  <a:pt x="117706" y="30330"/>
                </a:lnTo>
                <a:lnTo>
                  <a:pt x="116964" y="31159"/>
                </a:lnTo>
                <a:lnTo>
                  <a:pt x="116323" y="31754"/>
                </a:lnTo>
                <a:lnTo>
                  <a:pt x="115581" y="32272"/>
                </a:lnTo>
                <a:lnTo>
                  <a:pt x="114401" y="32868"/>
                </a:lnTo>
                <a:lnTo>
                  <a:pt x="113288" y="33282"/>
                </a:lnTo>
                <a:lnTo>
                  <a:pt x="112242" y="33438"/>
                </a:lnTo>
                <a:lnTo>
                  <a:pt x="111365" y="33438"/>
                </a:lnTo>
                <a:lnTo>
                  <a:pt x="110522" y="33231"/>
                </a:lnTo>
                <a:lnTo>
                  <a:pt x="109848" y="32920"/>
                </a:lnTo>
                <a:lnTo>
                  <a:pt x="109342" y="32557"/>
                </a:lnTo>
                <a:lnTo>
                  <a:pt x="108937" y="32117"/>
                </a:lnTo>
                <a:lnTo>
                  <a:pt x="108465" y="31754"/>
                </a:lnTo>
                <a:lnTo>
                  <a:pt x="108026" y="31314"/>
                </a:lnTo>
                <a:lnTo>
                  <a:pt x="107352" y="30848"/>
                </a:lnTo>
                <a:lnTo>
                  <a:pt x="106509" y="30382"/>
                </a:lnTo>
                <a:lnTo>
                  <a:pt x="105632" y="30148"/>
                </a:lnTo>
                <a:lnTo>
                  <a:pt x="104991" y="30148"/>
                </a:lnTo>
                <a:lnTo>
                  <a:pt x="104451" y="30382"/>
                </a:lnTo>
                <a:lnTo>
                  <a:pt x="104047" y="30796"/>
                </a:lnTo>
                <a:lnTo>
                  <a:pt x="103844" y="31107"/>
                </a:lnTo>
                <a:lnTo>
                  <a:pt x="103844" y="46829"/>
                </a:lnTo>
                <a:lnTo>
                  <a:pt x="102934" y="46932"/>
                </a:lnTo>
                <a:lnTo>
                  <a:pt x="98785" y="47476"/>
                </a:lnTo>
                <a:lnTo>
                  <a:pt x="94772" y="48305"/>
                </a:lnTo>
                <a:lnTo>
                  <a:pt x="90860" y="49367"/>
                </a:lnTo>
                <a:lnTo>
                  <a:pt x="87183" y="50662"/>
                </a:lnTo>
                <a:lnTo>
                  <a:pt x="83642" y="52190"/>
                </a:lnTo>
                <a:lnTo>
                  <a:pt x="80269" y="53952"/>
                </a:lnTo>
                <a:lnTo>
                  <a:pt x="77166" y="55920"/>
                </a:lnTo>
                <a:lnTo>
                  <a:pt x="74266" y="58044"/>
                </a:lnTo>
                <a:lnTo>
                  <a:pt x="71635" y="60375"/>
                </a:lnTo>
                <a:lnTo>
                  <a:pt x="69274" y="62810"/>
                </a:lnTo>
                <a:lnTo>
                  <a:pt x="67150" y="65452"/>
                </a:lnTo>
                <a:lnTo>
                  <a:pt x="65295" y="68223"/>
                </a:lnTo>
                <a:lnTo>
                  <a:pt x="63709" y="71098"/>
                </a:lnTo>
                <a:lnTo>
                  <a:pt x="62529" y="74077"/>
                </a:lnTo>
                <a:lnTo>
                  <a:pt x="61618" y="77185"/>
                </a:lnTo>
                <a:lnTo>
                  <a:pt x="61079" y="80371"/>
                </a:lnTo>
                <a:lnTo>
                  <a:pt x="60876" y="83608"/>
                </a:lnTo>
                <a:lnTo>
                  <a:pt x="61079" y="86924"/>
                </a:lnTo>
                <a:lnTo>
                  <a:pt x="61686" y="90265"/>
                </a:lnTo>
                <a:lnTo>
                  <a:pt x="62664" y="93503"/>
                </a:lnTo>
                <a:lnTo>
                  <a:pt x="63979" y="96637"/>
                </a:lnTo>
                <a:lnTo>
                  <a:pt x="62091" y="97258"/>
                </a:lnTo>
                <a:lnTo>
                  <a:pt x="60640" y="93917"/>
                </a:lnTo>
                <a:lnTo>
                  <a:pt x="59629" y="90524"/>
                </a:lnTo>
                <a:lnTo>
                  <a:pt x="59055" y="87079"/>
                </a:lnTo>
                <a:lnTo>
                  <a:pt x="58853" y="83608"/>
                </a:lnTo>
                <a:lnTo>
                  <a:pt x="59055" y="80267"/>
                </a:lnTo>
                <a:lnTo>
                  <a:pt x="59561" y="76978"/>
                </a:lnTo>
                <a:lnTo>
                  <a:pt x="60505" y="73792"/>
                </a:lnTo>
                <a:lnTo>
                  <a:pt x="61753" y="70710"/>
                </a:lnTo>
                <a:lnTo>
                  <a:pt x="63338" y="67705"/>
                </a:lnTo>
                <a:lnTo>
                  <a:pt x="65160" y="64882"/>
                </a:lnTo>
                <a:lnTo>
                  <a:pt x="67352" y="62162"/>
                </a:lnTo>
                <a:lnTo>
                  <a:pt x="69780" y="59624"/>
                </a:lnTo>
                <a:lnTo>
                  <a:pt x="72478" y="57189"/>
                </a:lnTo>
                <a:lnTo>
                  <a:pt x="75446" y="54962"/>
                </a:lnTo>
                <a:lnTo>
                  <a:pt x="78617" y="52941"/>
                </a:lnTo>
                <a:lnTo>
                  <a:pt x="82057" y="51128"/>
                </a:lnTo>
                <a:lnTo>
                  <a:pt x="85598" y="49497"/>
                </a:lnTo>
                <a:lnTo>
                  <a:pt x="89409" y="48098"/>
                </a:lnTo>
                <a:lnTo>
                  <a:pt x="93389" y="46984"/>
                </a:lnTo>
                <a:lnTo>
                  <a:pt x="97537" y="46078"/>
                </a:lnTo>
                <a:lnTo>
                  <a:pt x="101753" y="45456"/>
                </a:lnTo>
                <a:lnTo>
                  <a:pt x="101753" y="30848"/>
                </a:lnTo>
                <a:lnTo>
                  <a:pt x="101821" y="30692"/>
                </a:lnTo>
                <a:lnTo>
                  <a:pt x="101956" y="30537"/>
                </a:lnTo>
                <a:lnTo>
                  <a:pt x="102158" y="30200"/>
                </a:lnTo>
                <a:lnTo>
                  <a:pt x="102462" y="29786"/>
                </a:lnTo>
                <a:lnTo>
                  <a:pt x="102934" y="29371"/>
                </a:lnTo>
                <a:lnTo>
                  <a:pt x="103541" y="28983"/>
                </a:lnTo>
                <a:lnTo>
                  <a:pt x="104317" y="28672"/>
                </a:lnTo>
                <a:lnTo>
                  <a:pt x="104924" y="28568"/>
                </a:lnTo>
                <a:lnTo>
                  <a:pt x="105632" y="28517"/>
                </a:lnTo>
                <a:lnTo>
                  <a:pt x="106576" y="28672"/>
                </a:lnTo>
                <a:lnTo>
                  <a:pt x="107554" y="29086"/>
                </a:lnTo>
                <a:lnTo>
                  <a:pt x="108667" y="29630"/>
                </a:lnTo>
                <a:lnTo>
                  <a:pt x="109443" y="30200"/>
                </a:lnTo>
                <a:lnTo>
                  <a:pt x="110050" y="30692"/>
                </a:lnTo>
                <a:lnTo>
                  <a:pt x="110590" y="31159"/>
                </a:lnTo>
                <a:lnTo>
                  <a:pt x="110893" y="31495"/>
                </a:lnTo>
                <a:lnTo>
                  <a:pt x="111096" y="31703"/>
                </a:lnTo>
                <a:lnTo>
                  <a:pt x="111365" y="31806"/>
                </a:lnTo>
                <a:lnTo>
                  <a:pt x="111635" y="31858"/>
                </a:lnTo>
                <a:lnTo>
                  <a:pt x="112040" y="31858"/>
                </a:lnTo>
                <a:lnTo>
                  <a:pt x="112681" y="31754"/>
                </a:lnTo>
                <a:lnTo>
                  <a:pt x="113423" y="31495"/>
                </a:lnTo>
                <a:lnTo>
                  <a:pt x="114266" y="31055"/>
                </a:lnTo>
                <a:lnTo>
                  <a:pt x="114873" y="30641"/>
                </a:lnTo>
                <a:lnTo>
                  <a:pt x="115446" y="30097"/>
                </a:lnTo>
                <a:lnTo>
                  <a:pt x="115986" y="29423"/>
                </a:lnTo>
                <a:lnTo>
                  <a:pt x="116526" y="28620"/>
                </a:lnTo>
                <a:lnTo>
                  <a:pt x="117032" y="27662"/>
                </a:lnTo>
                <a:lnTo>
                  <a:pt x="117436" y="26445"/>
                </a:lnTo>
                <a:lnTo>
                  <a:pt x="117706" y="25072"/>
                </a:lnTo>
                <a:lnTo>
                  <a:pt x="117908" y="23518"/>
                </a:lnTo>
                <a:lnTo>
                  <a:pt x="117976" y="22041"/>
                </a:lnTo>
                <a:lnTo>
                  <a:pt x="117841" y="20772"/>
                </a:lnTo>
                <a:lnTo>
                  <a:pt x="117504" y="19658"/>
                </a:lnTo>
                <a:lnTo>
                  <a:pt x="117166" y="18700"/>
                </a:lnTo>
                <a:lnTo>
                  <a:pt x="116694" y="17949"/>
                </a:lnTo>
                <a:lnTo>
                  <a:pt x="116188" y="17353"/>
                </a:lnTo>
                <a:lnTo>
                  <a:pt x="115649" y="16835"/>
                </a:lnTo>
                <a:lnTo>
                  <a:pt x="115143" y="16421"/>
                </a:lnTo>
                <a:lnTo>
                  <a:pt x="114671" y="16136"/>
                </a:lnTo>
                <a:lnTo>
                  <a:pt x="114266" y="15981"/>
                </a:lnTo>
                <a:lnTo>
                  <a:pt x="113423" y="15670"/>
                </a:lnTo>
                <a:lnTo>
                  <a:pt x="112681" y="15566"/>
                </a:lnTo>
                <a:lnTo>
                  <a:pt x="112107" y="15618"/>
                </a:lnTo>
                <a:lnTo>
                  <a:pt x="111635" y="15773"/>
                </a:lnTo>
                <a:lnTo>
                  <a:pt x="111096" y="16084"/>
                </a:lnTo>
                <a:lnTo>
                  <a:pt x="110522" y="16473"/>
                </a:lnTo>
                <a:lnTo>
                  <a:pt x="109780" y="16991"/>
                </a:lnTo>
                <a:lnTo>
                  <a:pt x="108870" y="17535"/>
                </a:lnTo>
                <a:lnTo>
                  <a:pt x="107959" y="18001"/>
                </a:lnTo>
                <a:lnTo>
                  <a:pt x="106947" y="18363"/>
                </a:lnTo>
                <a:lnTo>
                  <a:pt x="105969" y="18519"/>
                </a:lnTo>
                <a:lnTo>
                  <a:pt x="104924" y="18467"/>
                </a:lnTo>
                <a:lnTo>
                  <a:pt x="103844" y="18156"/>
                </a:lnTo>
                <a:lnTo>
                  <a:pt x="103001" y="17535"/>
                </a:lnTo>
                <a:lnTo>
                  <a:pt x="102225" y="16680"/>
                </a:lnTo>
                <a:lnTo>
                  <a:pt x="101551" y="15566"/>
                </a:lnTo>
                <a:lnTo>
                  <a:pt x="101483" y="15411"/>
                </a:lnTo>
                <a:lnTo>
                  <a:pt x="101483" y="1657"/>
                </a:lnTo>
                <a:lnTo>
                  <a:pt x="95109" y="2175"/>
                </a:lnTo>
                <a:lnTo>
                  <a:pt x="88836" y="2926"/>
                </a:lnTo>
                <a:lnTo>
                  <a:pt x="82698" y="3988"/>
                </a:lnTo>
                <a:lnTo>
                  <a:pt x="76694" y="5309"/>
                </a:lnTo>
                <a:lnTo>
                  <a:pt x="70826" y="6863"/>
                </a:lnTo>
                <a:lnTo>
                  <a:pt x="65160" y="8702"/>
                </a:lnTo>
                <a:lnTo>
                  <a:pt x="59629" y="10723"/>
                </a:lnTo>
                <a:lnTo>
                  <a:pt x="54300" y="13054"/>
                </a:lnTo>
                <a:lnTo>
                  <a:pt x="49241" y="15514"/>
                </a:lnTo>
                <a:lnTo>
                  <a:pt x="44283" y="18260"/>
                </a:lnTo>
                <a:lnTo>
                  <a:pt x="39527" y="21187"/>
                </a:lnTo>
                <a:lnTo>
                  <a:pt x="35042" y="24321"/>
                </a:lnTo>
                <a:lnTo>
                  <a:pt x="30826" y="27610"/>
                </a:lnTo>
                <a:lnTo>
                  <a:pt x="26812" y="31107"/>
                </a:lnTo>
                <a:lnTo>
                  <a:pt x="23069" y="34733"/>
                </a:lnTo>
                <a:lnTo>
                  <a:pt x="19629" y="38540"/>
                </a:lnTo>
                <a:lnTo>
                  <a:pt x="16424" y="42529"/>
                </a:lnTo>
                <a:lnTo>
                  <a:pt x="13524" y="46622"/>
                </a:lnTo>
                <a:lnTo>
                  <a:pt x="10927" y="50869"/>
                </a:lnTo>
                <a:lnTo>
                  <a:pt x="8634" y="55221"/>
                </a:lnTo>
                <a:lnTo>
                  <a:pt x="6644" y="59728"/>
                </a:lnTo>
                <a:lnTo>
                  <a:pt x="5059" y="64338"/>
                </a:lnTo>
                <a:lnTo>
                  <a:pt x="3743" y="69026"/>
                </a:lnTo>
                <a:lnTo>
                  <a:pt x="2833" y="73792"/>
                </a:lnTo>
                <a:lnTo>
                  <a:pt x="2225" y="78635"/>
                </a:lnTo>
                <a:lnTo>
                  <a:pt x="2057" y="83608"/>
                </a:lnTo>
                <a:lnTo>
                  <a:pt x="2225" y="88245"/>
                </a:lnTo>
                <a:lnTo>
                  <a:pt x="2698" y="92907"/>
                </a:lnTo>
                <a:lnTo>
                  <a:pt x="3575" y="97466"/>
                </a:lnTo>
                <a:lnTo>
                  <a:pt x="4755" y="101946"/>
                </a:lnTo>
                <a:lnTo>
                  <a:pt x="6273" y="106401"/>
                </a:lnTo>
                <a:lnTo>
                  <a:pt x="8026" y="110805"/>
                </a:lnTo>
                <a:lnTo>
                  <a:pt x="10219" y="115104"/>
                </a:lnTo>
                <a:lnTo>
                  <a:pt x="12715" y="119352"/>
                </a:lnTo>
                <a:lnTo>
                  <a:pt x="10792" y="120000"/>
                </a:lnTo>
                <a:lnTo>
                  <a:pt x="8296" y="115726"/>
                </a:lnTo>
                <a:lnTo>
                  <a:pt x="6138" y="111323"/>
                </a:lnTo>
                <a:lnTo>
                  <a:pt x="4215" y="106868"/>
                </a:lnTo>
                <a:lnTo>
                  <a:pt x="2698" y="102309"/>
                </a:lnTo>
                <a:lnTo>
                  <a:pt x="1517" y="97699"/>
                </a:lnTo>
                <a:lnTo>
                  <a:pt x="674" y="93062"/>
                </a:lnTo>
                <a:lnTo>
                  <a:pt x="202" y="88348"/>
                </a:lnTo>
                <a:lnTo>
                  <a:pt x="0" y="83608"/>
                </a:lnTo>
                <a:lnTo>
                  <a:pt x="202" y="78532"/>
                </a:lnTo>
                <a:lnTo>
                  <a:pt x="775" y="73533"/>
                </a:lnTo>
                <a:lnTo>
                  <a:pt x="1787" y="68638"/>
                </a:lnTo>
                <a:lnTo>
                  <a:pt x="3102" y="63820"/>
                </a:lnTo>
                <a:lnTo>
                  <a:pt x="4755" y="59106"/>
                </a:lnTo>
                <a:lnTo>
                  <a:pt x="6779" y="54521"/>
                </a:lnTo>
                <a:lnTo>
                  <a:pt x="9173" y="50066"/>
                </a:lnTo>
                <a:lnTo>
                  <a:pt x="11871" y="45715"/>
                </a:lnTo>
                <a:lnTo>
                  <a:pt x="14839" y="41467"/>
                </a:lnTo>
                <a:lnTo>
                  <a:pt x="18111" y="37427"/>
                </a:lnTo>
                <a:lnTo>
                  <a:pt x="21686" y="33516"/>
                </a:lnTo>
                <a:lnTo>
                  <a:pt x="25564" y="29786"/>
                </a:lnTo>
                <a:lnTo>
                  <a:pt x="29645" y="26237"/>
                </a:lnTo>
                <a:lnTo>
                  <a:pt x="34064" y="22844"/>
                </a:lnTo>
                <a:lnTo>
                  <a:pt x="38684" y="19658"/>
                </a:lnTo>
                <a:lnTo>
                  <a:pt x="43575" y="16680"/>
                </a:lnTo>
                <a:lnTo>
                  <a:pt x="48634" y="13908"/>
                </a:lnTo>
                <a:lnTo>
                  <a:pt x="53895" y="11370"/>
                </a:lnTo>
                <a:lnTo>
                  <a:pt x="59359" y="9039"/>
                </a:lnTo>
                <a:lnTo>
                  <a:pt x="65059" y="6967"/>
                </a:lnTo>
                <a:lnTo>
                  <a:pt x="70893" y="5154"/>
                </a:lnTo>
                <a:lnTo>
                  <a:pt x="76964" y="3574"/>
                </a:lnTo>
                <a:lnTo>
                  <a:pt x="83102" y="2279"/>
                </a:lnTo>
                <a:lnTo>
                  <a:pt x="89409" y="1269"/>
                </a:lnTo>
                <a:lnTo>
                  <a:pt x="95885" y="492"/>
                </a:lnTo>
                <a:lnTo>
                  <a:pt x="102462" y="51"/>
                </a:lnTo>
                <a:lnTo>
                  <a:pt x="103541" y="0"/>
                </a:lnTo>
                <a:close/>
              </a:path>
            </a:pathLst>
          </a:custGeom>
          <a:solidFill>
            <a:srgbClr val="CC412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1" name="Shape 841"/>
          <p:cNvSpPr/>
          <p:nvPr/>
        </p:nvSpPr>
        <p:spPr>
          <a:xfrm>
            <a:off x="2363907" y="1082992"/>
            <a:ext cx="1655400" cy="2546400"/>
          </a:xfrm>
          <a:custGeom>
            <a:pathLst>
              <a:path extrusionOk="0" h="120000" w="120000">
                <a:moveTo>
                  <a:pt x="1761" y="0"/>
                </a:moveTo>
                <a:lnTo>
                  <a:pt x="8727" y="457"/>
                </a:lnTo>
                <a:lnTo>
                  <a:pt x="15616" y="1093"/>
                </a:lnTo>
                <a:lnTo>
                  <a:pt x="22426" y="2034"/>
                </a:lnTo>
                <a:lnTo>
                  <a:pt x="29158" y="3179"/>
                </a:lnTo>
                <a:lnTo>
                  <a:pt x="35812" y="4578"/>
                </a:lnTo>
                <a:lnTo>
                  <a:pt x="42309" y="6206"/>
                </a:lnTo>
                <a:lnTo>
                  <a:pt x="48649" y="8088"/>
                </a:lnTo>
                <a:lnTo>
                  <a:pt x="54911" y="10224"/>
                </a:lnTo>
                <a:lnTo>
                  <a:pt x="61056" y="12564"/>
                </a:lnTo>
                <a:lnTo>
                  <a:pt x="66927" y="15158"/>
                </a:lnTo>
                <a:lnTo>
                  <a:pt x="72524" y="17880"/>
                </a:lnTo>
                <a:lnTo>
                  <a:pt x="77808" y="20754"/>
                </a:lnTo>
                <a:lnTo>
                  <a:pt x="82778" y="23832"/>
                </a:lnTo>
                <a:lnTo>
                  <a:pt x="87436" y="27062"/>
                </a:lnTo>
                <a:lnTo>
                  <a:pt x="91859" y="30394"/>
                </a:lnTo>
                <a:lnTo>
                  <a:pt x="96007" y="33929"/>
                </a:lnTo>
                <a:lnTo>
                  <a:pt x="99726" y="37541"/>
                </a:lnTo>
                <a:lnTo>
                  <a:pt x="103248" y="41280"/>
                </a:lnTo>
                <a:lnTo>
                  <a:pt x="106379" y="45095"/>
                </a:lnTo>
                <a:lnTo>
                  <a:pt x="109315" y="49012"/>
                </a:lnTo>
                <a:lnTo>
                  <a:pt x="111819" y="53056"/>
                </a:lnTo>
                <a:lnTo>
                  <a:pt x="113972" y="57176"/>
                </a:lnTo>
                <a:lnTo>
                  <a:pt x="115890" y="61348"/>
                </a:lnTo>
                <a:lnTo>
                  <a:pt x="117416" y="65570"/>
                </a:lnTo>
                <a:lnTo>
                  <a:pt x="118551" y="69843"/>
                </a:lnTo>
                <a:lnTo>
                  <a:pt x="119412" y="74141"/>
                </a:lnTo>
                <a:lnTo>
                  <a:pt x="119843" y="78516"/>
                </a:lnTo>
                <a:lnTo>
                  <a:pt x="120000" y="82891"/>
                </a:lnTo>
                <a:lnTo>
                  <a:pt x="119765" y="87316"/>
                </a:lnTo>
                <a:lnTo>
                  <a:pt x="119178" y="91691"/>
                </a:lnTo>
                <a:lnTo>
                  <a:pt x="118160" y="96066"/>
                </a:lnTo>
                <a:lnTo>
                  <a:pt x="116790" y="100415"/>
                </a:lnTo>
                <a:lnTo>
                  <a:pt x="115029" y="104790"/>
                </a:lnTo>
                <a:lnTo>
                  <a:pt x="112954" y="109114"/>
                </a:lnTo>
                <a:lnTo>
                  <a:pt x="110450" y="113387"/>
                </a:lnTo>
                <a:lnTo>
                  <a:pt x="107553" y="117609"/>
                </a:lnTo>
                <a:lnTo>
                  <a:pt x="107005" y="118346"/>
                </a:lnTo>
                <a:lnTo>
                  <a:pt x="86966" y="111097"/>
                </a:lnTo>
                <a:lnTo>
                  <a:pt x="86066" y="111047"/>
                </a:lnTo>
                <a:lnTo>
                  <a:pt x="85048" y="111047"/>
                </a:lnTo>
                <a:lnTo>
                  <a:pt x="84227" y="111199"/>
                </a:lnTo>
                <a:lnTo>
                  <a:pt x="83600" y="111454"/>
                </a:lnTo>
                <a:lnTo>
                  <a:pt x="83209" y="111835"/>
                </a:lnTo>
                <a:lnTo>
                  <a:pt x="83052" y="112344"/>
                </a:lnTo>
                <a:lnTo>
                  <a:pt x="83131" y="112878"/>
                </a:lnTo>
                <a:lnTo>
                  <a:pt x="83209" y="113539"/>
                </a:lnTo>
                <a:lnTo>
                  <a:pt x="83365" y="114124"/>
                </a:lnTo>
                <a:lnTo>
                  <a:pt x="83600" y="114735"/>
                </a:lnTo>
                <a:lnTo>
                  <a:pt x="83835" y="115370"/>
                </a:lnTo>
                <a:lnTo>
                  <a:pt x="83992" y="115981"/>
                </a:lnTo>
                <a:lnTo>
                  <a:pt x="83913" y="116820"/>
                </a:lnTo>
                <a:lnTo>
                  <a:pt x="83365" y="117660"/>
                </a:lnTo>
                <a:lnTo>
                  <a:pt x="82387" y="118397"/>
                </a:lnTo>
                <a:lnTo>
                  <a:pt x="81174" y="119109"/>
                </a:lnTo>
                <a:lnTo>
                  <a:pt x="80313" y="119389"/>
                </a:lnTo>
                <a:lnTo>
                  <a:pt x="79178" y="119643"/>
                </a:lnTo>
                <a:lnTo>
                  <a:pt x="77729" y="119898"/>
                </a:lnTo>
                <a:lnTo>
                  <a:pt x="76046" y="120000"/>
                </a:lnTo>
                <a:lnTo>
                  <a:pt x="74520" y="119898"/>
                </a:lnTo>
                <a:lnTo>
                  <a:pt x="72759" y="119694"/>
                </a:lnTo>
                <a:lnTo>
                  <a:pt x="70841" y="119287"/>
                </a:lnTo>
                <a:lnTo>
                  <a:pt x="68767" y="118702"/>
                </a:lnTo>
                <a:lnTo>
                  <a:pt x="66457" y="117863"/>
                </a:lnTo>
                <a:lnTo>
                  <a:pt x="64031" y="116769"/>
                </a:lnTo>
                <a:lnTo>
                  <a:pt x="61956" y="115625"/>
                </a:lnTo>
                <a:lnTo>
                  <a:pt x="60430" y="114531"/>
                </a:lnTo>
                <a:lnTo>
                  <a:pt x="59217" y="113539"/>
                </a:lnTo>
                <a:lnTo>
                  <a:pt x="58356" y="112547"/>
                </a:lnTo>
                <a:lnTo>
                  <a:pt x="57847" y="111657"/>
                </a:lnTo>
                <a:lnTo>
                  <a:pt x="57534" y="110843"/>
                </a:lnTo>
                <a:lnTo>
                  <a:pt x="57377" y="109800"/>
                </a:lnTo>
                <a:lnTo>
                  <a:pt x="57534" y="108859"/>
                </a:lnTo>
                <a:lnTo>
                  <a:pt x="57925" y="108071"/>
                </a:lnTo>
                <a:lnTo>
                  <a:pt x="58434" y="107537"/>
                </a:lnTo>
                <a:lnTo>
                  <a:pt x="59138" y="107028"/>
                </a:lnTo>
                <a:lnTo>
                  <a:pt x="59882" y="106774"/>
                </a:lnTo>
                <a:lnTo>
                  <a:pt x="60665" y="106621"/>
                </a:lnTo>
                <a:lnTo>
                  <a:pt x="61487" y="106545"/>
                </a:lnTo>
                <a:lnTo>
                  <a:pt x="62270" y="106443"/>
                </a:lnTo>
                <a:lnTo>
                  <a:pt x="63091" y="106341"/>
                </a:lnTo>
                <a:lnTo>
                  <a:pt x="64031" y="106087"/>
                </a:lnTo>
                <a:lnTo>
                  <a:pt x="65166" y="105731"/>
                </a:lnTo>
                <a:lnTo>
                  <a:pt x="65949" y="105349"/>
                </a:lnTo>
                <a:lnTo>
                  <a:pt x="66340" y="104891"/>
                </a:lnTo>
                <a:lnTo>
                  <a:pt x="66262" y="104459"/>
                </a:lnTo>
                <a:lnTo>
                  <a:pt x="66027" y="104001"/>
                </a:lnTo>
                <a:lnTo>
                  <a:pt x="65714" y="103645"/>
                </a:lnTo>
                <a:lnTo>
                  <a:pt x="44892" y="96142"/>
                </a:lnTo>
                <a:lnTo>
                  <a:pt x="45283" y="95506"/>
                </a:lnTo>
                <a:lnTo>
                  <a:pt x="46888" y="92683"/>
                </a:lnTo>
                <a:lnTo>
                  <a:pt x="48062" y="89783"/>
                </a:lnTo>
                <a:lnTo>
                  <a:pt x="48806" y="86909"/>
                </a:lnTo>
                <a:lnTo>
                  <a:pt x="49197" y="84035"/>
                </a:lnTo>
                <a:lnTo>
                  <a:pt x="49275" y="81161"/>
                </a:lnTo>
                <a:lnTo>
                  <a:pt x="48962" y="78261"/>
                </a:lnTo>
                <a:lnTo>
                  <a:pt x="48336" y="75438"/>
                </a:lnTo>
                <a:lnTo>
                  <a:pt x="47358" y="72666"/>
                </a:lnTo>
                <a:lnTo>
                  <a:pt x="46066" y="69919"/>
                </a:lnTo>
                <a:lnTo>
                  <a:pt x="44461" y="67248"/>
                </a:lnTo>
                <a:lnTo>
                  <a:pt x="42465" y="64705"/>
                </a:lnTo>
                <a:lnTo>
                  <a:pt x="40234" y="62238"/>
                </a:lnTo>
                <a:lnTo>
                  <a:pt x="37651" y="59898"/>
                </a:lnTo>
                <a:lnTo>
                  <a:pt x="34794" y="57660"/>
                </a:lnTo>
                <a:lnTo>
                  <a:pt x="31663" y="55574"/>
                </a:lnTo>
                <a:lnTo>
                  <a:pt x="28219" y="53692"/>
                </a:lnTo>
                <a:lnTo>
                  <a:pt x="24579" y="51911"/>
                </a:lnTo>
                <a:lnTo>
                  <a:pt x="20587" y="50360"/>
                </a:lnTo>
                <a:lnTo>
                  <a:pt x="16673" y="49063"/>
                </a:lnTo>
                <a:lnTo>
                  <a:pt x="12641" y="47969"/>
                </a:lnTo>
                <a:lnTo>
                  <a:pt x="8493" y="47079"/>
                </a:lnTo>
                <a:lnTo>
                  <a:pt x="4305" y="46443"/>
                </a:lnTo>
                <a:lnTo>
                  <a:pt x="0" y="45985"/>
                </a:lnTo>
                <a:lnTo>
                  <a:pt x="313" y="44459"/>
                </a:lnTo>
                <a:lnTo>
                  <a:pt x="4774" y="44891"/>
                </a:lnTo>
                <a:lnTo>
                  <a:pt x="9197" y="45604"/>
                </a:lnTo>
                <a:lnTo>
                  <a:pt x="13463" y="46494"/>
                </a:lnTo>
                <a:lnTo>
                  <a:pt x="17690" y="47638"/>
                </a:lnTo>
                <a:lnTo>
                  <a:pt x="21722" y="48961"/>
                </a:lnTo>
                <a:lnTo>
                  <a:pt x="25792" y="50614"/>
                </a:lnTo>
                <a:lnTo>
                  <a:pt x="29628" y="52395"/>
                </a:lnTo>
                <a:lnTo>
                  <a:pt x="33150" y="54378"/>
                </a:lnTo>
                <a:lnTo>
                  <a:pt x="36438" y="56515"/>
                </a:lnTo>
                <a:lnTo>
                  <a:pt x="39412" y="58804"/>
                </a:lnTo>
                <a:lnTo>
                  <a:pt x="41996" y="61195"/>
                </a:lnTo>
                <a:lnTo>
                  <a:pt x="44383" y="63713"/>
                </a:lnTo>
                <a:lnTo>
                  <a:pt x="46418" y="66358"/>
                </a:lnTo>
                <a:lnTo>
                  <a:pt x="48101" y="69080"/>
                </a:lnTo>
                <a:lnTo>
                  <a:pt x="49510" y="71928"/>
                </a:lnTo>
                <a:lnTo>
                  <a:pt x="50567" y="74752"/>
                </a:lnTo>
                <a:lnTo>
                  <a:pt x="51272" y="77676"/>
                </a:lnTo>
                <a:lnTo>
                  <a:pt x="51624" y="80601"/>
                </a:lnTo>
                <a:lnTo>
                  <a:pt x="51624" y="83577"/>
                </a:lnTo>
                <a:lnTo>
                  <a:pt x="51272" y="86579"/>
                </a:lnTo>
                <a:lnTo>
                  <a:pt x="50567" y="89554"/>
                </a:lnTo>
                <a:lnTo>
                  <a:pt x="49432" y="92530"/>
                </a:lnTo>
                <a:lnTo>
                  <a:pt x="47906" y="95455"/>
                </a:lnTo>
                <a:lnTo>
                  <a:pt x="67240" y="102450"/>
                </a:lnTo>
                <a:lnTo>
                  <a:pt x="67397" y="102551"/>
                </a:lnTo>
                <a:lnTo>
                  <a:pt x="67553" y="102704"/>
                </a:lnTo>
                <a:lnTo>
                  <a:pt x="67866" y="102958"/>
                </a:lnTo>
                <a:lnTo>
                  <a:pt x="68219" y="103391"/>
                </a:lnTo>
                <a:lnTo>
                  <a:pt x="68532" y="103899"/>
                </a:lnTo>
                <a:lnTo>
                  <a:pt x="68688" y="104484"/>
                </a:lnTo>
                <a:lnTo>
                  <a:pt x="68688" y="105146"/>
                </a:lnTo>
                <a:lnTo>
                  <a:pt x="68454" y="105578"/>
                </a:lnTo>
                <a:lnTo>
                  <a:pt x="68062" y="106087"/>
                </a:lnTo>
                <a:lnTo>
                  <a:pt x="67397" y="106621"/>
                </a:lnTo>
                <a:lnTo>
                  <a:pt x="66340" y="107130"/>
                </a:lnTo>
                <a:lnTo>
                  <a:pt x="64931" y="107537"/>
                </a:lnTo>
                <a:lnTo>
                  <a:pt x="63718" y="107816"/>
                </a:lnTo>
                <a:lnTo>
                  <a:pt x="62739" y="107969"/>
                </a:lnTo>
                <a:lnTo>
                  <a:pt x="61800" y="108071"/>
                </a:lnTo>
                <a:lnTo>
                  <a:pt x="61056" y="108172"/>
                </a:lnTo>
                <a:lnTo>
                  <a:pt x="60665" y="108274"/>
                </a:lnTo>
                <a:lnTo>
                  <a:pt x="60352" y="108478"/>
                </a:lnTo>
                <a:lnTo>
                  <a:pt x="60117" y="108707"/>
                </a:lnTo>
                <a:lnTo>
                  <a:pt x="59882" y="109215"/>
                </a:lnTo>
                <a:lnTo>
                  <a:pt x="59804" y="109800"/>
                </a:lnTo>
                <a:lnTo>
                  <a:pt x="59882" y="110614"/>
                </a:lnTo>
                <a:lnTo>
                  <a:pt x="60195" y="111250"/>
                </a:lnTo>
                <a:lnTo>
                  <a:pt x="60665" y="111988"/>
                </a:lnTo>
                <a:lnTo>
                  <a:pt x="61369" y="112802"/>
                </a:lnTo>
                <a:lnTo>
                  <a:pt x="62426" y="113692"/>
                </a:lnTo>
                <a:lnTo>
                  <a:pt x="63796" y="114582"/>
                </a:lnTo>
                <a:lnTo>
                  <a:pt x="65557" y="115574"/>
                </a:lnTo>
                <a:lnTo>
                  <a:pt x="67788" y="116566"/>
                </a:lnTo>
                <a:lnTo>
                  <a:pt x="69745" y="117303"/>
                </a:lnTo>
                <a:lnTo>
                  <a:pt x="71506" y="117812"/>
                </a:lnTo>
                <a:lnTo>
                  <a:pt x="73111" y="118143"/>
                </a:lnTo>
                <a:lnTo>
                  <a:pt x="74598" y="118346"/>
                </a:lnTo>
                <a:lnTo>
                  <a:pt x="75812" y="118397"/>
                </a:lnTo>
                <a:lnTo>
                  <a:pt x="76947" y="118397"/>
                </a:lnTo>
                <a:lnTo>
                  <a:pt x="77964" y="118295"/>
                </a:lnTo>
                <a:lnTo>
                  <a:pt x="78708" y="118092"/>
                </a:lnTo>
                <a:lnTo>
                  <a:pt x="79334" y="117965"/>
                </a:lnTo>
                <a:lnTo>
                  <a:pt x="79843" y="117761"/>
                </a:lnTo>
                <a:lnTo>
                  <a:pt x="80626" y="117354"/>
                </a:lnTo>
                <a:lnTo>
                  <a:pt x="81252" y="116922"/>
                </a:lnTo>
                <a:lnTo>
                  <a:pt x="81526" y="116515"/>
                </a:lnTo>
                <a:lnTo>
                  <a:pt x="81604" y="116108"/>
                </a:lnTo>
                <a:lnTo>
                  <a:pt x="81448" y="115676"/>
                </a:lnTo>
                <a:lnTo>
                  <a:pt x="81291" y="115065"/>
                </a:lnTo>
                <a:lnTo>
                  <a:pt x="81017" y="114328"/>
                </a:lnTo>
                <a:lnTo>
                  <a:pt x="80782" y="113488"/>
                </a:lnTo>
                <a:lnTo>
                  <a:pt x="80704" y="112649"/>
                </a:lnTo>
                <a:lnTo>
                  <a:pt x="80782" y="111835"/>
                </a:lnTo>
                <a:lnTo>
                  <a:pt x="81174" y="111047"/>
                </a:lnTo>
                <a:lnTo>
                  <a:pt x="81839" y="110411"/>
                </a:lnTo>
                <a:lnTo>
                  <a:pt x="82857" y="109902"/>
                </a:lnTo>
                <a:lnTo>
                  <a:pt x="84070" y="109622"/>
                </a:lnTo>
                <a:lnTo>
                  <a:pt x="85675" y="109520"/>
                </a:lnTo>
                <a:lnTo>
                  <a:pt x="87514" y="109571"/>
                </a:lnTo>
                <a:lnTo>
                  <a:pt x="87749" y="109622"/>
                </a:lnTo>
                <a:lnTo>
                  <a:pt x="105949" y="116159"/>
                </a:lnTo>
                <a:lnTo>
                  <a:pt x="108767" y="111886"/>
                </a:lnTo>
                <a:lnTo>
                  <a:pt x="111193" y="107587"/>
                </a:lnTo>
                <a:lnTo>
                  <a:pt x="113268" y="103213"/>
                </a:lnTo>
                <a:lnTo>
                  <a:pt x="114872" y="98787"/>
                </a:lnTo>
                <a:lnTo>
                  <a:pt x="116164" y="94362"/>
                </a:lnTo>
                <a:lnTo>
                  <a:pt x="117025" y="89936"/>
                </a:lnTo>
                <a:lnTo>
                  <a:pt x="117495" y="85485"/>
                </a:lnTo>
                <a:lnTo>
                  <a:pt x="117573" y="81059"/>
                </a:lnTo>
                <a:lnTo>
                  <a:pt x="117338" y="76634"/>
                </a:lnTo>
                <a:lnTo>
                  <a:pt x="116634" y="72259"/>
                </a:lnTo>
                <a:lnTo>
                  <a:pt x="115655" y="67884"/>
                </a:lnTo>
                <a:lnTo>
                  <a:pt x="114285" y="63611"/>
                </a:lnTo>
                <a:lnTo>
                  <a:pt x="112524" y="59364"/>
                </a:lnTo>
                <a:lnTo>
                  <a:pt x="110450" y="55167"/>
                </a:lnTo>
                <a:lnTo>
                  <a:pt x="107984" y="51097"/>
                </a:lnTo>
                <a:lnTo>
                  <a:pt x="105244" y="47079"/>
                </a:lnTo>
                <a:lnTo>
                  <a:pt x="102191" y="43162"/>
                </a:lnTo>
                <a:lnTo>
                  <a:pt x="98747" y="39347"/>
                </a:lnTo>
                <a:lnTo>
                  <a:pt x="94990" y="35659"/>
                </a:lnTo>
                <a:lnTo>
                  <a:pt x="90880" y="32098"/>
                </a:lnTo>
                <a:lnTo>
                  <a:pt x="86497" y="28664"/>
                </a:lnTo>
                <a:lnTo>
                  <a:pt x="81761" y="25434"/>
                </a:lnTo>
                <a:lnTo>
                  <a:pt x="76790" y="22306"/>
                </a:lnTo>
                <a:lnTo>
                  <a:pt x="71428" y="19330"/>
                </a:lnTo>
                <a:lnTo>
                  <a:pt x="65870" y="16532"/>
                </a:lnTo>
                <a:lnTo>
                  <a:pt x="59960" y="13963"/>
                </a:lnTo>
                <a:lnTo>
                  <a:pt x="53776" y="11572"/>
                </a:lnTo>
                <a:lnTo>
                  <a:pt x="47671" y="9487"/>
                </a:lnTo>
                <a:lnTo>
                  <a:pt x="41409" y="7655"/>
                </a:lnTo>
                <a:lnTo>
                  <a:pt x="34951" y="6053"/>
                </a:lnTo>
                <a:lnTo>
                  <a:pt x="28454" y="4679"/>
                </a:lnTo>
                <a:lnTo>
                  <a:pt x="21878" y="3535"/>
                </a:lnTo>
                <a:lnTo>
                  <a:pt x="15225" y="2645"/>
                </a:lnTo>
                <a:lnTo>
                  <a:pt x="8414" y="1983"/>
                </a:lnTo>
                <a:lnTo>
                  <a:pt x="1604" y="1602"/>
                </a:lnTo>
                <a:lnTo>
                  <a:pt x="1761" y="0"/>
                </a:lnTo>
                <a:close/>
              </a:path>
            </a:pathLst>
          </a:custGeom>
          <a:solidFill>
            <a:srgbClr val="45818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2" name="Shape 842"/>
          <p:cNvSpPr/>
          <p:nvPr/>
        </p:nvSpPr>
        <p:spPr>
          <a:xfrm>
            <a:off x="818688" y="3228589"/>
            <a:ext cx="2903700" cy="1306500"/>
          </a:xfrm>
          <a:custGeom>
            <a:pathLst>
              <a:path extrusionOk="0" h="120000" w="120000">
                <a:moveTo>
                  <a:pt x="17965" y="0"/>
                </a:moveTo>
                <a:lnTo>
                  <a:pt x="18791" y="99"/>
                </a:lnTo>
                <a:lnTo>
                  <a:pt x="19482" y="347"/>
                </a:lnTo>
                <a:lnTo>
                  <a:pt x="20107" y="744"/>
                </a:lnTo>
                <a:lnTo>
                  <a:pt x="20933" y="1736"/>
                </a:lnTo>
                <a:lnTo>
                  <a:pt x="21625" y="2778"/>
                </a:lnTo>
                <a:lnTo>
                  <a:pt x="22071" y="3968"/>
                </a:lnTo>
                <a:lnTo>
                  <a:pt x="22361" y="5010"/>
                </a:lnTo>
                <a:lnTo>
                  <a:pt x="22495" y="6300"/>
                </a:lnTo>
                <a:lnTo>
                  <a:pt x="22495" y="7441"/>
                </a:lnTo>
                <a:lnTo>
                  <a:pt x="22361" y="8433"/>
                </a:lnTo>
                <a:lnTo>
                  <a:pt x="22183" y="9375"/>
                </a:lnTo>
                <a:lnTo>
                  <a:pt x="22071" y="10268"/>
                </a:lnTo>
                <a:lnTo>
                  <a:pt x="21893" y="11310"/>
                </a:lnTo>
                <a:lnTo>
                  <a:pt x="21803" y="12600"/>
                </a:lnTo>
                <a:lnTo>
                  <a:pt x="21714" y="14138"/>
                </a:lnTo>
                <a:lnTo>
                  <a:pt x="21759" y="15080"/>
                </a:lnTo>
                <a:lnTo>
                  <a:pt x="21848" y="15775"/>
                </a:lnTo>
                <a:lnTo>
                  <a:pt x="22027" y="16271"/>
                </a:lnTo>
                <a:lnTo>
                  <a:pt x="22406" y="16668"/>
                </a:lnTo>
                <a:lnTo>
                  <a:pt x="22808" y="16816"/>
                </a:lnTo>
                <a:lnTo>
                  <a:pt x="23143" y="16816"/>
                </a:lnTo>
                <a:lnTo>
                  <a:pt x="34881" y="1736"/>
                </a:lnTo>
                <a:lnTo>
                  <a:pt x="35238" y="2778"/>
                </a:lnTo>
                <a:lnTo>
                  <a:pt x="36935" y="7242"/>
                </a:lnTo>
                <a:lnTo>
                  <a:pt x="38765" y="11409"/>
                </a:lnTo>
                <a:lnTo>
                  <a:pt x="40684" y="15179"/>
                </a:lnTo>
                <a:lnTo>
                  <a:pt x="42782" y="18503"/>
                </a:lnTo>
                <a:lnTo>
                  <a:pt x="44902" y="21479"/>
                </a:lnTo>
                <a:lnTo>
                  <a:pt x="47178" y="24009"/>
                </a:lnTo>
                <a:lnTo>
                  <a:pt x="49499" y="26143"/>
                </a:lnTo>
                <a:lnTo>
                  <a:pt x="51887" y="27879"/>
                </a:lnTo>
                <a:lnTo>
                  <a:pt x="54342" y="29119"/>
                </a:lnTo>
                <a:lnTo>
                  <a:pt x="56819" y="30012"/>
                </a:lnTo>
                <a:lnTo>
                  <a:pt x="59297" y="30508"/>
                </a:lnTo>
                <a:lnTo>
                  <a:pt x="61841" y="30508"/>
                </a:lnTo>
                <a:lnTo>
                  <a:pt x="64363" y="30012"/>
                </a:lnTo>
                <a:lnTo>
                  <a:pt x="66840" y="29119"/>
                </a:lnTo>
                <a:lnTo>
                  <a:pt x="69339" y="27780"/>
                </a:lnTo>
                <a:lnTo>
                  <a:pt x="71772" y="25944"/>
                </a:lnTo>
                <a:lnTo>
                  <a:pt x="74182" y="23712"/>
                </a:lnTo>
                <a:lnTo>
                  <a:pt x="76525" y="20983"/>
                </a:lnTo>
                <a:lnTo>
                  <a:pt x="78668" y="18007"/>
                </a:lnTo>
                <a:lnTo>
                  <a:pt x="80632" y="14683"/>
                </a:lnTo>
                <a:lnTo>
                  <a:pt x="82506" y="11112"/>
                </a:lnTo>
                <a:lnTo>
                  <a:pt x="84203" y="7143"/>
                </a:lnTo>
                <a:lnTo>
                  <a:pt x="85809" y="2976"/>
                </a:lnTo>
                <a:lnTo>
                  <a:pt x="86858" y="4811"/>
                </a:lnTo>
                <a:lnTo>
                  <a:pt x="85207" y="9177"/>
                </a:lnTo>
                <a:lnTo>
                  <a:pt x="83421" y="13344"/>
                </a:lnTo>
                <a:lnTo>
                  <a:pt x="81502" y="17114"/>
                </a:lnTo>
                <a:lnTo>
                  <a:pt x="79404" y="20537"/>
                </a:lnTo>
                <a:lnTo>
                  <a:pt x="77217" y="23613"/>
                </a:lnTo>
                <a:lnTo>
                  <a:pt x="74829" y="26440"/>
                </a:lnTo>
                <a:lnTo>
                  <a:pt x="72352" y="28772"/>
                </a:lnTo>
                <a:lnTo>
                  <a:pt x="69808" y="30706"/>
                </a:lnTo>
                <a:lnTo>
                  <a:pt x="67241" y="32046"/>
                </a:lnTo>
                <a:lnTo>
                  <a:pt x="64675" y="33038"/>
                </a:lnTo>
                <a:lnTo>
                  <a:pt x="62086" y="33484"/>
                </a:lnTo>
                <a:lnTo>
                  <a:pt x="59475" y="33484"/>
                </a:lnTo>
                <a:lnTo>
                  <a:pt x="56909" y="33088"/>
                </a:lnTo>
                <a:lnTo>
                  <a:pt x="54342" y="32244"/>
                </a:lnTo>
                <a:lnTo>
                  <a:pt x="51798" y="31004"/>
                </a:lnTo>
                <a:lnTo>
                  <a:pt x="49365" y="29218"/>
                </a:lnTo>
                <a:lnTo>
                  <a:pt x="46955" y="27085"/>
                </a:lnTo>
                <a:lnTo>
                  <a:pt x="44612" y="24605"/>
                </a:lnTo>
                <a:lnTo>
                  <a:pt x="42380" y="21579"/>
                </a:lnTo>
                <a:lnTo>
                  <a:pt x="40238" y="18205"/>
                </a:lnTo>
                <a:lnTo>
                  <a:pt x="38207" y="14435"/>
                </a:lnTo>
                <a:lnTo>
                  <a:pt x="36287" y="10268"/>
                </a:lnTo>
                <a:lnTo>
                  <a:pt x="34524" y="5704"/>
                </a:lnTo>
                <a:lnTo>
                  <a:pt x="23589" y="19743"/>
                </a:lnTo>
                <a:lnTo>
                  <a:pt x="23500" y="19743"/>
                </a:lnTo>
                <a:lnTo>
                  <a:pt x="23276" y="19842"/>
                </a:lnTo>
                <a:lnTo>
                  <a:pt x="22852" y="19842"/>
                </a:lnTo>
                <a:lnTo>
                  <a:pt x="22317" y="19743"/>
                </a:lnTo>
                <a:lnTo>
                  <a:pt x="21714" y="19346"/>
                </a:lnTo>
                <a:lnTo>
                  <a:pt x="21156" y="18602"/>
                </a:lnTo>
                <a:lnTo>
                  <a:pt x="20933" y="18106"/>
                </a:lnTo>
                <a:lnTo>
                  <a:pt x="20710" y="17412"/>
                </a:lnTo>
                <a:lnTo>
                  <a:pt x="20531" y="16568"/>
                </a:lnTo>
                <a:lnTo>
                  <a:pt x="20397" y="15378"/>
                </a:lnTo>
                <a:lnTo>
                  <a:pt x="20353" y="14038"/>
                </a:lnTo>
                <a:lnTo>
                  <a:pt x="20442" y="12104"/>
                </a:lnTo>
                <a:lnTo>
                  <a:pt x="20576" y="10566"/>
                </a:lnTo>
                <a:lnTo>
                  <a:pt x="20755" y="9276"/>
                </a:lnTo>
                <a:lnTo>
                  <a:pt x="20933" y="8234"/>
                </a:lnTo>
                <a:lnTo>
                  <a:pt x="21067" y="7540"/>
                </a:lnTo>
                <a:lnTo>
                  <a:pt x="21156" y="6945"/>
                </a:lnTo>
                <a:lnTo>
                  <a:pt x="21156" y="6548"/>
                </a:lnTo>
                <a:lnTo>
                  <a:pt x="21112" y="6200"/>
                </a:lnTo>
                <a:lnTo>
                  <a:pt x="20978" y="5704"/>
                </a:lnTo>
                <a:lnTo>
                  <a:pt x="20665" y="5010"/>
                </a:lnTo>
                <a:lnTo>
                  <a:pt x="20241" y="4266"/>
                </a:lnTo>
                <a:lnTo>
                  <a:pt x="19616" y="3571"/>
                </a:lnTo>
                <a:lnTo>
                  <a:pt x="19103" y="3274"/>
                </a:lnTo>
                <a:lnTo>
                  <a:pt x="18523" y="3075"/>
                </a:lnTo>
                <a:lnTo>
                  <a:pt x="17831" y="2976"/>
                </a:lnTo>
                <a:lnTo>
                  <a:pt x="17050" y="3075"/>
                </a:lnTo>
                <a:lnTo>
                  <a:pt x="16180" y="3373"/>
                </a:lnTo>
                <a:lnTo>
                  <a:pt x="15175" y="4067"/>
                </a:lnTo>
                <a:lnTo>
                  <a:pt x="14037" y="4911"/>
                </a:lnTo>
                <a:lnTo>
                  <a:pt x="12810" y="6200"/>
                </a:lnTo>
                <a:lnTo>
                  <a:pt x="11604" y="7738"/>
                </a:lnTo>
                <a:lnTo>
                  <a:pt x="10600" y="9375"/>
                </a:lnTo>
                <a:lnTo>
                  <a:pt x="9864" y="10913"/>
                </a:lnTo>
                <a:lnTo>
                  <a:pt x="9283" y="12401"/>
                </a:lnTo>
                <a:lnTo>
                  <a:pt x="8859" y="13840"/>
                </a:lnTo>
                <a:lnTo>
                  <a:pt x="8592" y="15179"/>
                </a:lnTo>
                <a:lnTo>
                  <a:pt x="8458" y="16370"/>
                </a:lnTo>
                <a:lnTo>
                  <a:pt x="8368" y="17312"/>
                </a:lnTo>
                <a:lnTo>
                  <a:pt x="8368" y="18106"/>
                </a:lnTo>
                <a:lnTo>
                  <a:pt x="8458" y="19446"/>
                </a:lnTo>
                <a:lnTo>
                  <a:pt x="8636" y="20438"/>
                </a:lnTo>
                <a:lnTo>
                  <a:pt x="8859" y="21182"/>
                </a:lnTo>
                <a:lnTo>
                  <a:pt x="9105" y="21678"/>
                </a:lnTo>
                <a:lnTo>
                  <a:pt x="9507" y="21976"/>
                </a:lnTo>
                <a:lnTo>
                  <a:pt x="9975" y="22372"/>
                </a:lnTo>
                <a:lnTo>
                  <a:pt x="10556" y="22769"/>
                </a:lnTo>
                <a:lnTo>
                  <a:pt x="11114" y="23216"/>
                </a:lnTo>
                <a:lnTo>
                  <a:pt x="11694" y="23811"/>
                </a:lnTo>
                <a:lnTo>
                  <a:pt x="12252" y="24605"/>
                </a:lnTo>
                <a:lnTo>
                  <a:pt x="12720" y="25349"/>
                </a:lnTo>
                <a:lnTo>
                  <a:pt x="13122" y="26440"/>
                </a:lnTo>
                <a:lnTo>
                  <a:pt x="13345" y="27581"/>
                </a:lnTo>
                <a:lnTo>
                  <a:pt x="13435" y="29218"/>
                </a:lnTo>
                <a:lnTo>
                  <a:pt x="13301" y="30905"/>
                </a:lnTo>
                <a:lnTo>
                  <a:pt x="12899" y="32740"/>
                </a:lnTo>
                <a:lnTo>
                  <a:pt x="12296" y="34675"/>
                </a:lnTo>
                <a:lnTo>
                  <a:pt x="12207" y="34873"/>
                </a:lnTo>
                <a:lnTo>
                  <a:pt x="12118" y="35072"/>
                </a:lnTo>
                <a:lnTo>
                  <a:pt x="1963" y="48119"/>
                </a:lnTo>
                <a:lnTo>
                  <a:pt x="4351" y="55510"/>
                </a:lnTo>
                <a:lnTo>
                  <a:pt x="6896" y="62455"/>
                </a:lnTo>
                <a:lnTo>
                  <a:pt x="9596" y="69053"/>
                </a:lnTo>
                <a:lnTo>
                  <a:pt x="12430" y="75254"/>
                </a:lnTo>
                <a:lnTo>
                  <a:pt x="15443" y="80959"/>
                </a:lnTo>
                <a:lnTo>
                  <a:pt x="18523" y="86366"/>
                </a:lnTo>
                <a:lnTo>
                  <a:pt x="21714" y="91326"/>
                </a:lnTo>
                <a:lnTo>
                  <a:pt x="25017" y="95890"/>
                </a:lnTo>
                <a:lnTo>
                  <a:pt x="28432" y="99958"/>
                </a:lnTo>
                <a:lnTo>
                  <a:pt x="31958" y="103629"/>
                </a:lnTo>
                <a:lnTo>
                  <a:pt x="35529" y="106804"/>
                </a:lnTo>
                <a:lnTo>
                  <a:pt x="39166" y="109632"/>
                </a:lnTo>
                <a:lnTo>
                  <a:pt x="42871" y="112062"/>
                </a:lnTo>
                <a:lnTo>
                  <a:pt x="46620" y="113898"/>
                </a:lnTo>
                <a:lnTo>
                  <a:pt x="50459" y="115336"/>
                </a:lnTo>
                <a:lnTo>
                  <a:pt x="54297" y="116428"/>
                </a:lnTo>
                <a:lnTo>
                  <a:pt x="58136" y="116924"/>
                </a:lnTo>
                <a:lnTo>
                  <a:pt x="61997" y="116973"/>
                </a:lnTo>
                <a:lnTo>
                  <a:pt x="65880" y="116626"/>
                </a:lnTo>
                <a:lnTo>
                  <a:pt x="69763" y="115733"/>
                </a:lnTo>
                <a:lnTo>
                  <a:pt x="73602" y="114295"/>
                </a:lnTo>
                <a:lnTo>
                  <a:pt x="77485" y="112459"/>
                </a:lnTo>
                <a:lnTo>
                  <a:pt x="81279" y="110128"/>
                </a:lnTo>
                <a:lnTo>
                  <a:pt x="85073" y="107300"/>
                </a:lnTo>
                <a:lnTo>
                  <a:pt x="88778" y="104026"/>
                </a:lnTo>
                <a:lnTo>
                  <a:pt x="92438" y="100157"/>
                </a:lnTo>
                <a:lnTo>
                  <a:pt x="96053" y="95791"/>
                </a:lnTo>
                <a:lnTo>
                  <a:pt x="99423" y="91227"/>
                </a:lnTo>
                <a:lnTo>
                  <a:pt x="102659" y="86217"/>
                </a:lnTo>
                <a:lnTo>
                  <a:pt x="105739" y="80859"/>
                </a:lnTo>
                <a:lnTo>
                  <a:pt x="108662" y="75254"/>
                </a:lnTo>
                <a:lnTo>
                  <a:pt x="111452" y="69152"/>
                </a:lnTo>
                <a:lnTo>
                  <a:pt x="114063" y="62753"/>
                </a:lnTo>
                <a:lnTo>
                  <a:pt x="116563" y="56056"/>
                </a:lnTo>
                <a:lnTo>
                  <a:pt x="118861" y="49011"/>
                </a:lnTo>
                <a:lnTo>
                  <a:pt x="120000" y="50748"/>
                </a:lnTo>
                <a:lnTo>
                  <a:pt x="117612" y="57891"/>
                </a:lnTo>
                <a:lnTo>
                  <a:pt x="115112" y="64787"/>
                </a:lnTo>
                <a:lnTo>
                  <a:pt x="112412" y="71285"/>
                </a:lnTo>
                <a:lnTo>
                  <a:pt x="109577" y="77486"/>
                </a:lnTo>
                <a:lnTo>
                  <a:pt x="106609" y="83191"/>
                </a:lnTo>
                <a:lnTo>
                  <a:pt x="103485" y="88598"/>
                </a:lnTo>
                <a:lnTo>
                  <a:pt x="100159" y="93757"/>
                </a:lnTo>
                <a:lnTo>
                  <a:pt x="96767" y="98420"/>
                </a:lnTo>
                <a:lnTo>
                  <a:pt x="92929" y="103034"/>
                </a:lnTo>
                <a:lnTo>
                  <a:pt x="89045" y="107002"/>
                </a:lnTo>
                <a:lnTo>
                  <a:pt x="85073" y="110525"/>
                </a:lnTo>
                <a:lnTo>
                  <a:pt x="81056" y="113402"/>
                </a:lnTo>
                <a:lnTo>
                  <a:pt x="77016" y="115832"/>
                </a:lnTo>
                <a:lnTo>
                  <a:pt x="72955" y="117668"/>
                </a:lnTo>
                <a:lnTo>
                  <a:pt x="68848" y="119007"/>
                </a:lnTo>
                <a:lnTo>
                  <a:pt x="64764" y="119801"/>
                </a:lnTo>
                <a:lnTo>
                  <a:pt x="60613" y="120000"/>
                </a:lnTo>
                <a:lnTo>
                  <a:pt x="56730" y="119801"/>
                </a:lnTo>
                <a:lnTo>
                  <a:pt x="52847" y="119107"/>
                </a:lnTo>
                <a:lnTo>
                  <a:pt x="48964" y="117966"/>
                </a:lnTo>
                <a:lnTo>
                  <a:pt x="45170" y="116329"/>
                </a:lnTo>
                <a:lnTo>
                  <a:pt x="41376" y="114295"/>
                </a:lnTo>
                <a:lnTo>
                  <a:pt x="37671" y="111765"/>
                </a:lnTo>
                <a:lnTo>
                  <a:pt x="34011" y="108739"/>
                </a:lnTo>
                <a:lnTo>
                  <a:pt x="30396" y="105365"/>
                </a:lnTo>
                <a:lnTo>
                  <a:pt x="26914" y="101595"/>
                </a:lnTo>
                <a:lnTo>
                  <a:pt x="23455" y="97329"/>
                </a:lnTo>
                <a:lnTo>
                  <a:pt x="20152" y="92666"/>
                </a:lnTo>
                <a:lnTo>
                  <a:pt x="16961" y="87556"/>
                </a:lnTo>
                <a:lnTo>
                  <a:pt x="13859" y="82050"/>
                </a:lnTo>
                <a:lnTo>
                  <a:pt x="10846" y="76097"/>
                </a:lnTo>
                <a:lnTo>
                  <a:pt x="8011" y="69847"/>
                </a:lnTo>
                <a:lnTo>
                  <a:pt x="5356" y="63050"/>
                </a:lnTo>
                <a:lnTo>
                  <a:pt x="2789" y="55957"/>
                </a:lnTo>
                <a:lnTo>
                  <a:pt x="424" y="48416"/>
                </a:lnTo>
                <a:lnTo>
                  <a:pt x="0" y="47077"/>
                </a:lnTo>
                <a:lnTo>
                  <a:pt x="11337" y="32542"/>
                </a:lnTo>
                <a:lnTo>
                  <a:pt x="11649" y="31550"/>
                </a:lnTo>
                <a:lnTo>
                  <a:pt x="11895" y="30508"/>
                </a:lnTo>
                <a:lnTo>
                  <a:pt x="12073" y="29417"/>
                </a:lnTo>
                <a:lnTo>
                  <a:pt x="12029" y="28474"/>
                </a:lnTo>
                <a:lnTo>
                  <a:pt x="11805" y="27581"/>
                </a:lnTo>
                <a:lnTo>
                  <a:pt x="11337" y="26936"/>
                </a:lnTo>
                <a:lnTo>
                  <a:pt x="10779" y="26242"/>
                </a:lnTo>
                <a:lnTo>
                  <a:pt x="10154" y="25746"/>
                </a:lnTo>
                <a:lnTo>
                  <a:pt x="9551" y="25250"/>
                </a:lnTo>
                <a:lnTo>
                  <a:pt x="9016" y="24902"/>
                </a:lnTo>
                <a:lnTo>
                  <a:pt x="8547" y="24406"/>
                </a:lnTo>
                <a:lnTo>
                  <a:pt x="8011" y="23712"/>
                </a:lnTo>
                <a:lnTo>
                  <a:pt x="7632" y="22670"/>
                </a:lnTo>
                <a:lnTo>
                  <a:pt x="7275" y="21380"/>
                </a:lnTo>
                <a:lnTo>
                  <a:pt x="7096" y="19842"/>
                </a:lnTo>
                <a:lnTo>
                  <a:pt x="7029" y="18205"/>
                </a:lnTo>
                <a:lnTo>
                  <a:pt x="7029" y="17312"/>
                </a:lnTo>
                <a:lnTo>
                  <a:pt x="7052" y="16171"/>
                </a:lnTo>
                <a:lnTo>
                  <a:pt x="7186" y="14882"/>
                </a:lnTo>
                <a:lnTo>
                  <a:pt x="7453" y="13443"/>
                </a:lnTo>
                <a:lnTo>
                  <a:pt x="7811" y="11905"/>
                </a:lnTo>
                <a:lnTo>
                  <a:pt x="8279" y="10268"/>
                </a:lnTo>
                <a:lnTo>
                  <a:pt x="8971" y="8582"/>
                </a:lnTo>
                <a:lnTo>
                  <a:pt x="9819" y="6845"/>
                </a:lnTo>
                <a:lnTo>
                  <a:pt x="10890" y="5109"/>
                </a:lnTo>
                <a:lnTo>
                  <a:pt x="12162" y="3472"/>
                </a:lnTo>
                <a:lnTo>
                  <a:pt x="13613" y="2133"/>
                </a:lnTo>
                <a:lnTo>
                  <a:pt x="14863" y="1041"/>
                </a:lnTo>
                <a:lnTo>
                  <a:pt x="16001" y="347"/>
                </a:lnTo>
                <a:lnTo>
                  <a:pt x="17050" y="99"/>
                </a:lnTo>
                <a:lnTo>
                  <a:pt x="17965" y="0"/>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3" name="Shape 843"/>
          <p:cNvSpPr txBox="1"/>
          <p:nvPr/>
        </p:nvSpPr>
        <p:spPr>
          <a:xfrm>
            <a:off x="605223" y="21238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Enhancement of Quality of Pet Sitters</a:t>
            </a:r>
            <a:endParaRPr sz="1000">
              <a:latin typeface="Roboto"/>
              <a:ea typeface="Roboto"/>
              <a:cs typeface="Roboto"/>
              <a:sym typeface="Roboto"/>
            </a:endParaRPr>
          </a:p>
        </p:txBody>
      </p:sp>
      <p:sp>
        <p:nvSpPr>
          <p:cNvPr id="844" name="Shape 844"/>
          <p:cNvSpPr txBox="1"/>
          <p:nvPr/>
        </p:nvSpPr>
        <p:spPr>
          <a:xfrm>
            <a:off x="2751976" y="1916650"/>
            <a:ext cx="1164300" cy="4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International</a:t>
            </a:r>
            <a:br>
              <a:rPr lang="en-GB" sz="1000">
                <a:latin typeface="Roboto"/>
                <a:ea typeface="Roboto"/>
                <a:cs typeface="Roboto"/>
                <a:sym typeface="Roboto"/>
              </a:rPr>
            </a:br>
            <a:r>
              <a:rPr lang="en-GB" sz="1000">
                <a:latin typeface="Roboto"/>
                <a:ea typeface="Roboto"/>
                <a:cs typeface="Roboto"/>
                <a:sym typeface="Roboto"/>
              </a:rPr>
              <a:t>Expansion</a:t>
            </a:r>
            <a:endParaRPr sz="1000">
              <a:latin typeface="Roboto"/>
              <a:ea typeface="Roboto"/>
              <a:cs typeface="Roboto"/>
              <a:sym typeface="Roboto"/>
            </a:endParaRPr>
          </a:p>
        </p:txBody>
      </p:sp>
      <p:sp>
        <p:nvSpPr>
          <p:cNvPr id="845" name="Shape 845"/>
          <p:cNvSpPr txBox="1"/>
          <p:nvPr/>
        </p:nvSpPr>
        <p:spPr>
          <a:xfrm>
            <a:off x="1950275" y="3783450"/>
            <a:ext cx="1164300" cy="46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Service Expansion: </a:t>
            </a:r>
            <a:br>
              <a:rPr b="1" lang="en-GB" sz="1000">
                <a:latin typeface="Roboto"/>
                <a:ea typeface="Roboto"/>
                <a:cs typeface="Roboto"/>
                <a:sym typeface="Roboto"/>
              </a:rPr>
            </a:br>
            <a:r>
              <a:rPr b="1" lang="en-GB" sz="1000">
                <a:latin typeface="Roboto"/>
                <a:ea typeface="Roboto"/>
                <a:cs typeface="Roboto"/>
                <a:sym typeface="Roboto"/>
              </a:rPr>
              <a:t>Friends-making</a:t>
            </a:r>
            <a:endParaRPr b="1" sz="1000">
              <a:latin typeface="Roboto"/>
              <a:ea typeface="Roboto"/>
              <a:cs typeface="Roboto"/>
              <a:sym typeface="Roboto"/>
            </a:endParaRPr>
          </a:p>
        </p:txBody>
      </p:sp>
      <p:pic>
        <p:nvPicPr>
          <p:cNvPr id="846" name="Shape 846"/>
          <p:cNvPicPr preferRelativeResize="0"/>
          <p:nvPr/>
        </p:nvPicPr>
        <p:blipFill>
          <a:blip r:embed="rId3">
            <a:alphaModFix/>
          </a:blip>
          <a:stretch>
            <a:fillRect/>
          </a:stretch>
        </p:blipFill>
        <p:spPr>
          <a:xfrm>
            <a:off x="1322825" y="3567726"/>
            <a:ext cx="572700" cy="572700"/>
          </a:xfrm>
          <a:prstGeom prst="rect">
            <a:avLst/>
          </a:prstGeom>
          <a:noFill/>
          <a:ln>
            <a:noFill/>
          </a:ln>
        </p:spPr>
      </p:pic>
      <p:pic>
        <p:nvPicPr>
          <p:cNvPr id="847" name="Shape 847"/>
          <p:cNvPicPr preferRelativeResize="0"/>
          <p:nvPr/>
        </p:nvPicPr>
        <p:blipFill>
          <a:blip r:embed="rId4">
            <a:alphaModFix/>
          </a:blip>
          <a:stretch>
            <a:fillRect/>
          </a:stretch>
        </p:blipFill>
        <p:spPr>
          <a:xfrm>
            <a:off x="3265825" y="2495200"/>
            <a:ext cx="531425" cy="531425"/>
          </a:xfrm>
          <a:prstGeom prst="rect">
            <a:avLst/>
          </a:prstGeom>
          <a:noFill/>
          <a:ln>
            <a:noFill/>
          </a:ln>
        </p:spPr>
      </p:pic>
      <p:pic>
        <p:nvPicPr>
          <p:cNvPr id="848" name="Shape 848"/>
          <p:cNvPicPr preferRelativeResize="0"/>
          <p:nvPr/>
        </p:nvPicPr>
        <p:blipFill>
          <a:blip r:embed="rId5">
            <a:alphaModFix/>
          </a:blip>
          <a:stretch>
            <a:fillRect/>
          </a:stretch>
        </p:blipFill>
        <p:spPr>
          <a:xfrm>
            <a:off x="1322825" y="1421143"/>
            <a:ext cx="702700" cy="702700"/>
          </a:xfrm>
          <a:prstGeom prst="rect">
            <a:avLst/>
          </a:prstGeom>
          <a:noFill/>
          <a:ln>
            <a:noFill/>
          </a:ln>
        </p:spPr>
      </p:pic>
      <p:sp>
        <p:nvSpPr>
          <p:cNvPr id="849" name="Shape 849"/>
          <p:cNvSpPr/>
          <p:nvPr/>
        </p:nvSpPr>
        <p:spPr>
          <a:xfrm>
            <a:off x="4166800" y="949925"/>
            <a:ext cx="4873500" cy="3856500"/>
          </a:xfrm>
          <a:prstGeom prst="rect">
            <a:avLst/>
          </a:prstGeom>
          <a:solidFill>
            <a:srgbClr val="FFFFFF"/>
          </a:solidFill>
          <a:ln>
            <a:noFill/>
          </a:ln>
        </p:spPr>
        <p:txBody>
          <a:bodyPr anchorCtr="0" anchor="ctr" bIns="45700" lIns="91425" spcFirstLastPara="1" rIns="91425" wrap="square" tIns="45700">
            <a:noAutofit/>
          </a:bodyPr>
          <a:lstStyle/>
          <a:p>
            <a:pPr indent="0" lvl="0" marL="0" rtl="0">
              <a:lnSpc>
                <a:spcPct val="120000"/>
              </a:lnSpc>
              <a:spcBef>
                <a:spcPts val="0"/>
              </a:spcBef>
              <a:spcAft>
                <a:spcPts val="0"/>
              </a:spcAft>
              <a:buSzPts val="1100"/>
              <a:buNone/>
            </a:pPr>
            <a:r>
              <a:t/>
            </a:r>
            <a:endParaRPr sz="1800">
              <a:solidFill>
                <a:schemeClr val="lt1"/>
              </a:solidFill>
              <a:latin typeface="Roboto"/>
              <a:ea typeface="Roboto"/>
              <a:cs typeface="Roboto"/>
              <a:sym typeface="Roboto"/>
            </a:endParaRPr>
          </a:p>
        </p:txBody>
      </p:sp>
      <p:sp>
        <p:nvSpPr>
          <p:cNvPr id="850" name="Shape 850"/>
          <p:cNvSpPr txBox="1"/>
          <p:nvPr/>
        </p:nvSpPr>
        <p:spPr>
          <a:xfrm>
            <a:off x="4165050" y="924200"/>
            <a:ext cx="4873500" cy="3051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nSpc>
                <a:spcPct val="100000"/>
              </a:lnSpc>
              <a:spcBef>
                <a:spcPts val="0"/>
              </a:spcBef>
              <a:spcAft>
                <a:spcPts val="0"/>
              </a:spcAft>
              <a:buNone/>
            </a:pPr>
            <a:r>
              <a:rPr b="1" lang="en-GB" sz="1200">
                <a:solidFill>
                  <a:schemeClr val="lt1"/>
                </a:solidFill>
                <a:latin typeface="Roboto"/>
                <a:ea typeface="Roboto"/>
                <a:cs typeface="Roboto"/>
                <a:sym typeface="Roboto"/>
              </a:rPr>
              <a:t>Service Expansion: Friends-making</a:t>
            </a:r>
            <a:endParaRPr b="1" sz="1200">
              <a:solidFill>
                <a:schemeClr val="lt1"/>
              </a:solidFill>
              <a:latin typeface="Roboto"/>
              <a:ea typeface="Roboto"/>
              <a:cs typeface="Roboto"/>
              <a:sym typeface="Roboto"/>
            </a:endParaRPr>
          </a:p>
        </p:txBody>
      </p:sp>
      <p:sp>
        <p:nvSpPr>
          <p:cNvPr id="851" name="Shape 851"/>
          <p:cNvSpPr txBox="1"/>
          <p:nvPr/>
        </p:nvSpPr>
        <p:spPr>
          <a:xfrm>
            <a:off x="5633328" y="1229304"/>
            <a:ext cx="18708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38761D"/>
                </a:solidFill>
                <a:latin typeface="Roboto"/>
                <a:ea typeface="Roboto"/>
                <a:cs typeface="Roboto"/>
                <a:sym typeface="Roboto"/>
              </a:rPr>
              <a:t>Benefits to Rover</a:t>
            </a:r>
            <a:endParaRPr b="1">
              <a:solidFill>
                <a:srgbClr val="38761D"/>
              </a:solidFill>
              <a:latin typeface="Roboto"/>
              <a:ea typeface="Roboto"/>
              <a:cs typeface="Roboto"/>
              <a:sym typeface="Roboto"/>
            </a:endParaRPr>
          </a:p>
        </p:txBody>
      </p:sp>
      <p:sp>
        <p:nvSpPr>
          <p:cNvPr id="852" name="Shape 852"/>
          <p:cNvSpPr/>
          <p:nvPr/>
        </p:nvSpPr>
        <p:spPr>
          <a:xfrm>
            <a:off x="4289942" y="2408526"/>
            <a:ext cx="645600" cy="645600"/>
          </a:xfrm>
          <a:prstGeom prst="ellipse">
            <a:avLst/>
          </a:prstGeom>
          <a:solidFill>
            <a:srgbClr val="0097A7"/>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200">
              <a:latin typeface="Roboto"/>
              <a:ea typeface="Roboto"/>
              <a:cs typeface="Roboto"/>
              <a:sym typeface="Roboto"/>
            </a:endParaRPr>
          </a:p>
        </p:txBody>
      </p:sp>
      <p:sp>
        <p:nvSpPr>
          <p:cNvPr id="853" name="Shape 853"/>
          <p:cNvSpPr/>
          <p:nvPr/>
        </p:nvSpPr>
        <p:spPr>
          <a:xfrm>
            <a:off x="4289942" y="1554300"/>
            <a:ext cx="645600" cy="645600"/>
          </a:xfrm>
          <a:prstGeom prst="ellipse">
            <a:avLst/>
          </a:prstGeom>
          <a:solidFill>
            <a:srgbClr val="6AA84F"/>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200">
              <a:latin typeface="Roboto"/>
              <a:ea typeface="Roboto"/>
              <a:cs typeface="Roboto"/>
              <a:sym typeface="Roboto"/>
            </a:endParaRPr>
          </a:p>
        </p:txBody>
      </p:sp>
      <p:sp>
        <p:nvSpPr>
          <p:cNvPr id="854" name="Shape 854"/>
          <p:cNvSpPr/>
          <p:nvPr/>
        </p:nvSpPr>
        <p:spPr>
          <a:xfrm>
            <a:off x="4289942" y="3186551"/>
            <a:ext cx="645600" cy="645600"/>
          </a:xfrm>
          <a:prstGeom prst="ellipse">
            <a:avLst/>
          </a:prstGeom>
          <a:solidFill>
            <a:srgbClr val="78909C"/>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sz="1200">
              <a:latin typeface="Roboto"/>
              <a:ea typeface="Roboto"/>
              <a:cs typeface="Roboto"/>
              <a:sym typeface="Roboto"/>
            </a:endParaRPr>
          </a:p>
        </p:txBody>
      </p:sp>
      <p:grpSp>
        <p:nvGrpSpPr>
          <p:cNvPr id="855" name="Shape 855"/>
          <p:cNvGrpSpPr/>
          <p:nvPr/>
        </p:nvGrpSpPr>
        <p:grpSpPr>
          <a:xfrm>
            <a:off x="4976400" y="1508875"/>
            <a:ext cx="4243800" cy="825403"/>
            <a:chOff x="4824000" y="1129913"/>
            <a:chExt cx="4243800" cy="825403"/>
          </a:xfrm>
        </p:grpSpPr>
        <p:sp>
          <p:nvSpPr>
            <p:cNvPr id="856" name="Shape 856"/>
            <p:cNvSpPr txBox="1"/>
            <p:nvPr/>
          </p:nvSpPr>
          <p:spPr>
            <a:xfrm>
              <a:off x="4824000" y="1468716"/>
              <a:ext cx="4243800" cy="486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200">
                  <a:latin typeface="Roboto"/>
                  <a:ea typeface="Roboto"/>
                  <a:cs typeface="Roboto"/>
                  <a:sym typeface="Roboto"/>
                </a:rPr>
                <a:t>Leverage the core competences (network, matching technology) to create new business without significant development cost</a:t>
              </a:r>
              <a:endParaRPr sz="1200">
                <a:latin typeface="Roboto"/>
                <a:ea typeface="Roboto"/>
                <a:cs typeface="Roboto"/>
                <a:sym typeface="Roboto"/>
              </a:endParaRPr>
            </a:p>
          </p:txBody>
        </p:sp>
        <p:sp>
          <p:nvSpPr>
            <p:cNvPr id="857" name="Shape 857"/>
            <p:cNvSpPr txBox="1"/>
            <p:nvPr/>
          </p:nvSpPr>
          <p:spPr>
            <a:xfrm>
              <a:off x="4824000" y="1129913"/>
              <a:ext cx="2604000" cy="33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Related Diversification</a:t>
              </a:r>
              <a:endParaRPr b="1" sz="1200">
                <a:latin typeface="Roboto"/>
                <a:ea typeface="Roboto"/>
                <a:cs typeface="Roboto"/>
                <a:sym typeface="Roboto"/>
              </a:endParaRPr>
            </a:p>
          </p:txBody>
        </p:sp>
      </p:grpSp>
      <p:grpSp>
        <p:nvGrpSpPr>
          <p:cNvPr id="858" name="Shape 858"/>
          <p:cNvGrpSpPr/>
          <p:nvPr/>
        </p:nvGrpSpPr>
        <p:grpSpPr>
          <a:xfrm>
            <a:off x="4976400" y="2363767"/>
            <a:ext cx="4243800" cy="803510"/>
            <a:chOff x="4824000" y="2136525"/>
            <a:chExt cx="4243800" cy="803510"/>
          </a:xfrm>
        </p:grpSpPr>
        <p:sp>
          <p:nvSpPr>
            <p:cNvPr id="859" name="Shape 859"/>
            <p:cNvSpPr txBox="1"/>
            <p:nvPr/>
          </p:nvSpPr>
          <p:spPr>
            <a:xfrm>
              <a:off x="4824000" y="2475335"/>
              <a:ext cx="4243800" cy="464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GB" sz="1200">
                  <a:latin typeface="Roboto"/>
                  <a:ea typeface="Roboto"/>
                  <a:cs typeface="Roboto"/>
                  <a:sym typeface="Roboto"/>
                </a:rPr>
                <a:t>Increase the customers base</a:t>
              </a:r>
              <a:endParaRPr sz="1200">
                <a:latin typeface="Roboto"/>
                <a:ea typeface="Roboto"/>
                <a:cs typeface="Roboto"/>
                <a:sym typeface="Roboto"/>
              </a:endParaRPr>
            </a:p>
            <a:p>
              <a:pPr indent="0" lvl="0" marL="0" rtl="0">
                <a:lnSpc>
                  <a:spcPct val="115000"/>
                </a:lnSpc>
                <a:spcBef>
                  <a:spcPts val="0"/>
                </a:spcBef>
                <a:spcAft>
                  <a:spcPts val="0"/>
                </a:spcAft>
                <a:buNone/>
              </a:pPr>
              <a:r>
                <a:rPr lang="en-GB" sz="1200">
                  <a:latin typeface="Roboto"/>
                  <a:ea typeface="Roboto"/>
                  <a:cs typeface="Roboto"/>
                  <a:sym typeface="Roboto"/>
                </a:rPr>
                <a:t>More uses on core businesses (pet-sitting, pet-boarding)</a:t>
              </a:r>
              <a:endParaRPr sz="1200">
                <a:latin typeface="Roboto"/>
                <a:ea typeface="Roboto"/>
                <a:cs typeface="Roboto"/>
                <a:sym typeface="Roboto"/>
              </a:endParaRPr>
            </a:p>
            <a:p>
              <a:pPr indent="0" lvl="0" marL="0" rtl="0">
                <a:spcBef>
                  <a:spcPts val="0"/>
                </a:spcBef>
                <a:spcAft>
                  <a:spcPts val="0"/>
                </a:spcAft>
                <a:buNone/>
              </a:pPr>
              <a:r>
                <a:t/>
              </a:r>
              <a:endParaRPr sz="1200">
                <a:latin typeface="Roboto"/>
                <a:ea typeface="Roboto"/>
                <a:cs typeface="Roboto"/>
                <a:sym typeface="Roboto"/>
              </a:endParaRPr>
            </a:p>
          </p:txBody>
        </p:sp>
        <p:sp>
          <p:nvSpPr>
            <p:cNvPr id="860" name="Shape 860"/>
            <p:cNvSpPr txBox="1"/>
            <p:nvPr/>
          </p:nvSpPr>
          <p:spPr>
            <a:xfrm>
              <a:off x="4824000" y="2136525"/>
              <a:ext cx="1431600" cy="338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GB" sz="1200">
                  <a:latin typeface="Roboto"/>
                  <a:ea typeface="Roboto"/>
                  <a:cs typeface="Roboto"/>
                  <a:sym typeface="Roboto"/>
                </a:rPr>
                <a:t>Synergy Effect</a:t>
              </a:r>
              <a:endParaRPr b="1" sz="1200">
                <a:latin typeface="Roboto"/>
                <a:ea typeface="Roboto"/>
                <a:cs typeface="Roboto"/>
                <a:sym typeface="Roboto"/>
              </a:endParaRPr>
            </a:p>
          </p:txBody>
        </p:sp>
      </p:grpSp>
      <p:grpSp>
        <p:nvGrpSpPr>
          <p:cNvPr id="861" name="Shape 861"/>
          <p:cNvGrpSpPr/>
          <p:nvPr/>
        </p:nvGrpSpPr>
        <p:grpSpPr>
          <a:xfrm>
            <a:off x="4976400" y="3142475"/>
            <a:ext cx="4243800" cy="732396"/>
            <a:chOff x="4824000" y="3143154"/>
            <a:chExt cx="4243800" cy="732396"/>
          </a:xfrm>
        </p:grpSpPr>
        <p:sp>
          <p:nvSpPr>
            <p:cNvPr id="862" name="Shape 862"/>
            <p:cNvSpPr txBox="1"/>
            <p:nvPr/>
          </p:nvSpPr>
          <p:spPr>
            <a:xfrm>
              <a:off x="4824000" y="3481950"/>
              <a:ext cx="4243800" cy="393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GB" sz="1200">
                  <a:latin typeface="Roboto"/>
                  <a:ea typeface="Roboto"/>
                  <a:cs typeface="Roboto"/>
                  <a:sym typeface="Roboto"/>
                </a:rPr>
                <a:t>Become more valuable for customers as more people use</a:t>
              </a:r>
              <a:endParaRPr sz="1200">
                <a:latin typeface="Roboto"/>
                <a:ea typeface="Roboto"/>
                <a:cs typeface="Roboto"/>
                <a:sym typeface="Roboto"/>
              </a:endParaRPr>
            </a:p>
          </p:txBody>
        </p:sp>
        <p:sp>
          <p:nvSpPr>
            <p:cNvPr id="863" name="Shape 863"/>
            <p:cNvSpPr txBox="1"/>
            <p:nvPr/>
          </p:nvSpPr>
          <p:spPr>
            <a:xfrm>
              <a:off x="4824000" y="3143154"/>
              <a:ext cx="2042400" cy="33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Networking Effect</a:t>
              </a:r>
              <a:endParaRPr b="1" sz="1200">
                <a:latin typeface="Roboto"/>
                <a:ea typeface="Roboto"/>
                <a:cs typeface="Roboto"/>
                <a:sym typeface="Roboto"/>
              </a:endParaRPr>
            </a:p>
          </p:txBody>
        </p:sp>
      </p:grpSp>
      <p:sp>
        <p:nvSpPr>
          <p:cNvPr id="864" name="Shape 864"/>
          <p:cNvSpPr/>
          <p:nvPr/>
        </p:nvSpPr>
        <p:spPr>
          <a:xfrm>
            <a:off x="4410673" y="1678274"/>
            <a:ext cx="404100" cy="393600"/>
          </a:xfrm>
          <a:custGeom>
            <a:pathLst>
              <a:path extrusionOk="0" h="120000" w="12000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Roboto"/>
              <a:ea typeface="Roboto"/>
              <a:cs typeface="Roboto"/>
              <a:sym typeface="Roboto"/>
            </a:endParaRPr>
          </a:p>
        </p:txBody>
      </p:sp>
      <p:sp>
        <p:nvSpPr>
          <p:cNvPr id="865" name="Shape 865"/>
          <p:cNvSpPr/>
          <p:nvPr/>
        </p:nvSpPr>
        <p:spPr>
          <a:xfrm>
            <a:off x="4410675" y="2555215"/>
            <a:ext cx="404100" cy="352200"/>
          </a:xfrm>
          <a:custGeom>
            <a:pathLst>
              <a:path extrusionOk="0" h="120000" w="120000">
                <a:moveTo>
                  <a:pt x="38089" y="77378"/>
                </a:moveTo>
                <a:cubicBezTo>
                  <a:pt x="42249" y="82161"/>
                  <a:pt x="48813" y="82161"/>
                  <a:pt x="52973" y="77378"/>
                </a:cubicBezTo>
                <a:lnTo>
                  <a:pt x="80616" y="45597"/>
                </a:lnTo>
                <a:cubicBezTo>
                  <a:pt x="81633" y="44428"/>
                  <a:pt x="81633" y="42621"/>
                  <a:pt x="80616" y="41452"/>
                </a:cubicBezTo>
                <a:cubicBezTo>
                  <a:pt x="79599" y="40177"/>
                  <a:pt x="78027" y="40177"/>
                  <a:pt x="77010" y="41452"/>
                </a:cubicBezTo>
                <a:lnTo>
                  <a:pt x="49275" y="73232"/>
                </a:lnTo>
                <a:cubicBezTo>
                  <a:pt x="47241" y="75571"/>
                  <a:pt x="44098" y="75571"/>
                  <a:pt x="41972" y="73232"/>
                </a:cubicBezTo>
                <a:cubicBezTo>
                  <a:pt x="39938" y="70788"/>
                  <a:pt x="39938" y="67174"/>
                  <a:pt x="41972" y="64836"/>
                </a:cubicBezTo>
                <a:lnTo>
                  <a:pt x="49275" y="56439"/>
                </a:lnTo>
                <a:lnTo>
                  <a:pt x="86070" y="14136"/>
                </a:lnTo>
                <a:lnTo>
                  <a:pt x="82465" y="9884"/>
                </a:lnTo>
                <a:lnTo>
                  <a:pt x="38089" y="60903"/>
                </a:lnTo>
                <a:cubicBezTo>
                  <a:pt x="33929" y="65155"/>
                  <a:pt x="33929" y="72595"/>
                  <a:pt x="38089" y="77378"/>
                </a:cubicBezTo>
                <a:close/>
                <a:moveTo>
                  <a:pt x="15901" y="101718"/>
                </a:moveTo>
                <a:cubicBezTo>
                  <a:pt x="5731" y="90026"/>
                  <a:pt x="5731" y="72063"/>
                  <a:pt x="15901" y="60265"/>
                </a:cubicBezTo>
                <a:lnTo>
                  <a:pt x="15901" y="60265"/>
                </a:lnTo>
                <a:lnTo>
                  <a:pt x="15901" y="60265"/>
                </a:lnTo>
                <a:lnTo>
                  <a:pt x="54545" y="15943"/>
                </a:lnTo>
                <a:cubicBezTo>
                  <a:pt x="55562" y="14667"/>
                  <a:pt x="55562" y="12967"/>
                  <a:pt x="54545" y="11691"/>
                </a:cubicBezTo>
                <a:cubicBezTo>
                  <a:pt x="53528" y="10522"/>
                  <a:pt x="51956" y="10522"/>
                  <a:pt x="50847" y="11691"/>
                </a:cubicBezTo>
                <a:lnTo>
                  <a:pt x="12295" y="56120"/>
                </a:lnTo>
                <a:cubicBezTo>
                  <a:pt x="0" y="70256"/>
                  <a:pt x="0" y="91833"/>
                  <a:pt x="12295" y="105863"/>
                </a:cubicBezTo>
                <a:cubicBezTo>
                  <a:pt x="24499" y="120000"/>
                  <a:pt x="44375" y="120000"/>
                  <a:pt x="56579" y="105863"/>
                </a:cubicBezTo>
                <a:lnTo>
                  <a:pt x="52973" y="101718"/>
                </a:lnTo>
                <a:cubicBezTo>
                  <a:pt x="42526" y="113410"/>
                  <a:pt x="26070" y="113410"/>
                  <a:pt x="15901" y="101718"/>
                </a:cubicBezTo>
                <a:close/>
                <a:moveTo>
                  <a:pt x="111956" y="9353"/>
                </a:moveTo>
                <a:cubicBezTo>
                  <a:pt x="103821" y="0"/>
                  <a:pt x="90508" y="0"/>
                  <a:pt x="82465" y="9353"/>
                </a:cubicBezTo>
                <a:lnTo>
                  <a:pt x="86070" y="13498"/>
                </a:lnTo>
                <a:cubicBezTo>
                  <a:pt x="92080" y="6589"/>
                  <a:pt x="102064" y="6589"/>
                  <a:pt x="108258" y="13498"/>
                </a:cubicBezTo>
                <a:cubicBezTo>
                  <a:pt x="114268" y="20407"/>
                  <a:pt x="114268" y="31780"/>
                  <a:pt x="108258" y="39007"/>
                </a:cubicBezTo>
                <a:lnTo>
                  <a:pt x="52973" y="101399"/>
                </a:lnTo>
                <a:lnTo>
                  <a:pt x="56579" y="105651"/>
                </a:lnTo>
                <a:lnTo>
                  <a:pt x="111956" y="43259"/>
                </a:lnTo>
                <a:cubicBezTo>
                  <a:pt x="120000" y="33906"/>
                  <a:pt x="120000" y="18919"/>
                  <a:pt x="111956" y="9353"/>
                </a:cubicBezTo>
                <a:close/>
                <a:moveTo>
                  <a:pt x="56579" y="56120"/>
                </a:moveTo>
                <a:lnTo>
                  <a:pt x="56579" y="56120"/>
                </a:lnTo>
                <a:lnTo>
                  <a:pt x="56579" y="56120"/>
                </a:lnTo>
                <a:lnTo>
                  <a:pt x="56579" y="561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Roboto"/>
              <a:ea typeface="Roboto"/>
              <a:cs typeface="Roboto"/>
              <a:sym typeface="Roboto"/>
            </a:endParaRPr>
          </a:p>
        </p:txBody>
      </p:sp>
      <p:sp>
        <p:nvSpPr>
          <p:cNvPr id="866" name="Shape 866"/>
          <p:cNvSpPr/>
          <p:nvPr/>
        </p:nvSpPr>
        <p:spPr>
          <a:xfrm>
            <a:off x="4410698" y="3312557"/>
            <a:ext cx="404100" cy="393600"/>
          </a:xfrm>
          <a:custGeom>
            <a:pathLst>
              <a:path extrusionOk="0" h="120000" w="120000">
                <a:moveTo>
                  <a:pt x="60000" y="54589"/>
                </a:moveTo>
                <a:cubicBezTo>
                  <a:pt x="57004" y="54589"/>
                  <a:pt x="54589" y="57004"/>
                  <a:pt x="54589" y="60000"/>
                </a:cubicBezTo>
                <a:cubicBezTo>
                  <a:pt x="54589" y="62995"/>
                  <a:pt x="57004" y="65410"/>
                  <a:pt x="60000" y="65410"/>
                </a:cubicBezTo>
                <a:cubicBezTo>
                  <a:pt x="62995" y="65410"/>
                  <a:pt x="65507" y="62995"/>
                  <a:pt x="65507" y="60000"/>
                </a:cubicBezTo>
                <a:cubicBezTo>
                  <a:pt x="65507" y="57004"/>
                  <a:pt x="62995" y="54589"/>
                  <a:pt x="60000" y="54589"/>
                </a:cubicBezTo>
                <a:close/>
                <a:moveTo>
                  <a:pt x="120000" y="60000"/>
                </a:moveTo>
                <a:cubicBezTo>
                  <a:pt x="120000" y="53429"/>
                  <a:pt x="112077" y="47729"/>
                  <a:pt x="99516" y="43671"/>
                </a:cubicBezTo>
                <a:cubicBezTo>
                  <a:pt x="105507" y="31884"/>
                  <a:pt x="107149" y="22125"/>
                  <a:pt x="102512" y="17487"/>
                </a:cubicBezTo>
                <a:cubicBezTo>
                  <a:pt x="97874" y="12850"/>
                  <a:pt x="88115" y="14202"/>
                  <a:pt x="76328" y="20483"/>
                </a:cubicBezTo>
                <a:cubicBezTo>
                  <a:pt x="72270" y="7922"/>
                  <a:pt x="66570" y="0"/>
                  <a:pt x="60000" y="0"/>
                </a:cubicBezTo>
                <a:cubicBezTo>
                  <a:pt x="53429" y="0"/>
                  <a:pt x="47729" y="7922"/>
                  <a:pt x="43671" y="20483"/>
                </a:cubicBezTo>
                <a:cubicBezTo>
                  <a:pt x="31884" y="14492"/>
                  <a:pt x="22125" y="12850"/>
                  <a:pt x="17487" y="17487"/>
                </a:cubicBezTo>
                <a:cubicBezTo>
                  <a:pt x="12850" y="22125"/>
                  <a:pt x="14202" y="31884"/>
                  <a:pt x="20483" y="43671"/>
                </a:cubicBezTo>
                <a:cubicBezTo>
                  <a:pt x="7922" y="47729"/>
                  <a:pt x="0" y="53429"/>
                  <a:pt x="0" y="60000"/>
                </a:cubicBezTo>
                <a:cubicBezTo>
                  <a:pt x="0" y="66570"/>
                  <a:pt x="7922" y="72270"/>
                  <a:pt x="20483" y="76328"/>
                </a:cubicBezTo>
                <a:cubicBezTo>
                  <a:pt x="14492" y="88115"/>
                  <a:pt x="12850" y="97874"/>
                  <a:pt x="17487" y="102512"/>
                </a:cubicBezTo>
                <a:cubicBezTo>
                  <a:pt x="22125" y="107149"/>
                  <a:pt x="31884" y="105797"/>
                  <a:pt x="43671" y="99516"/>
                </a:cubicBezTo>
                <a:cubicBezTo>
                  <a:pt x="47729" y="112077"/>
                  <a:pt x="53429" y="120000"/>
                  <a:pt x="60000" y="120000"/>
                </a:cubicBezTo>
                <a:cubicBezTo>
                  <a:pt x="66570" y="120000"/>
                  <a:pt x="72270" y="112077"/>
                  <a:pt x="76328" y="99516"/>
                </a:cubicBezTo>
                <a:cubicBezTo>
                  <a:pt x="88115" y="105507"/>
                  <a:pt x="97874" y="107149"/>
                  <a:pt x="102512" y="102512"/>
                </a:cubicBezTo>
                <a:cubicBezTo>
                  <a:pt x="107149" y="97874"/>
                  <a:pt x="105797" y="88115"/>
                  <a:pt x="99516" y="76328"/>
                </a:cubicBezTo>
                <a:cubicBezTo>
                  <a:pt x="112077" y="72270"/>
                  <a:pt x="120000" y="66570"/>
                  <a:pt x="120000" y="60000"/>
                </a:cubicBezTo>
                <a:close/>
                <a:moveTo>
                  <a:pt x="5507" y="60000"/>
                </a:moveTo>
                <a:cubicBezTo>
                  <a:pt x="5507" y="55362"/>
                  <a:pt x="12270" y="51014"/>
                  <a:pt x="22898" y="48019"/>
                </a:cubicBezTo>
                <a:cubicBezTo>
                  <a:pt x="25120" y="51787"/>
                  <a:pt x="27826" y="55942"/>
                  <a:pt x="31111" y="60000"/>
                </a:cubicBezTo>
                <a:cubicBezTo>
                  <a:pt x="28115" y="64057"/>
                  <a:pt x="25120" y="68212"/>
                  <a:pt x="22898" y="71980"/>
                </a:cubicBezTo>
                <a:cubicBezTo>
                  <a:pt x="12270" y="68985"/>
                  <a:pt x="5507" y="64637"/>
                  <a:pt x="5507" y="60000"/>
                </a:cubicBezTo>
                <a:close/>
                <a:moveTo>
                  <a:pt x="38454" y="51014"/>
                </a:moveTo>
                <a:cubicBezTo>
                  <a:pt x="37101" y="52657"/>
                  <a:pt x="35748" y="54299"/>
                  <a:pt x="34396" y="55652"/>
                </a:cubicBezTo>
                <a:cubicBezTo>
                  <a:pt x="31884" y="52657"/>
                  <a:pt x="29758" y="49661"/>
                  <a:pt x="28115" y="46666"/>
                </a:cubicBezTo>
                <a:cubicBezTo>
                  <a:pt x="31400" y="45797"/>
                  <a:pt x="35169" y="45314"/>
                  <a:pt x="39033" y="44734"/>
                </a:cubicBezTo>
                <a:cubicBezTo>
                  <a:pt x="38743" y="46956"/>
                  <a:pt x="38454" y="49082"/>
                  <a:pt x="38454" y="51014"/>
                </a:cubicBezTo>
                <a:close/>
                <a:moveTo>
                  <a:pt x="39033" y="74975"/>
                </a:moveTo>
                <a:cubicBezTo>
                  <a:pt x="35169" y="74492"/>
                  <a:pt x="31400" y="73913"/>
                  <a:pt x="28115" y="73043"/>
                </a:cubicBezTo>
                <a:cubicBezTo>
                  <a:pt x="30048" y="70048"/>
                  <a:pt x="32173" y="67053"/>
                  <a:pt x="34396" y="64057"/>
                </a:cubicBezTo>
                <a:cubicBezTo>
                  <a:pt x="35748" y="65700"/>
                  <a:pt x="37101" y="67053"/>
                  <a:pt x="38454" y="68695"/>
                </a:cubicBezTo>
                <a:cubicBezTo>
                  <a:pt x="38454" y="70917"/>
                  <a:pt x="38743" y="73043"/>
                  <a:pt x="39033" y="74975"/>
                </a:cubicBezTo>
                <a:close/>
                <a:moveTo>
                  <a:pt x="21545" y="98454"/>
                </a:moveTo>
                <a:cubicBezTo>
                  <a:pt x="18260" y="95169"/>
                  <a:pt x="19903" y="87246"/>
                  <a:pt x="25410" y="77681"/>
                </a:cubicBezTo>
                <a:cubicBezTo>
                  <a:pt x="29758" y="78840"/>
                  <a:pt x="34396" y="79903"/>
                  <a:pt x="39516" y="80483"/>
                </a:cubicBezTo>
                <a:cubicBezTo>
                  <a:pt x="40096" y="85603"/>
                  <a:pt x="41159" y="90241"/>
                  <a:pt x="42318" y="94589"/>
                </a:cubicBezTo>
                <a:cubicBezTo>
                  <a:pt x="32463" y="100096"/>
                  <a:pt x="24830" y="102028"/>
                  <a:pt x="21545" y="98454"/>
                </a:cubicBezTo>
                <a:close/>
                <a:moveTo>
                  <a:pt x="39516" y="39516"/>
                </a:moveTo>
                <a:cubicBezTo>
                  <a:pt x="34396" y="40096"/>
                  <a:pt x="29758" y="41159"/>
                  <a:pt x="25410" y="42318"/>
                </a:cubicBezTo>
                <a:cubicBezTo>
                  <a:pt x="19903" y="32463"/>
                  <a:pt x="18260" y="24830"/>
                  <a:pt x="21545" y="21545"/>
                </a:cubicBezTo>
                <a:cubicBezTo>
                  <a:pt x="24830" y="18260"/>
                  <a:pt x="32753" y="19903"/>
                  <a:pt x="42318" y="25410"/>
                </a:cubicBezTo>
                <a:cubicBezTo>
                  <a:pt x="41159" y="29758"/>
                  <a:pt x="40096" y="34396"/>
                  <a:pt x="39516" y="39516"/>
                </a:cubicBezTo>
                <a:close/>
                <a:moveTo>
                  <a:pt x="74975" y="39033"/>
                </a:moveTo>
                <a:cubicBezTo>
                  <a:pt x="73140" y="38743"/>
                  <a:pt x="70917" y="38743"/>
                  <a:pt x="68695" y="38454"/>
                </a:cubicBezTo>
                <a:cubicBezTo>
                  <a:pt x="67053" y="37101"/>
                  <a:pt x="65700" y="35748"/>
                  <a:pt x="64057" y="34396"/>
                </a:cubicBezTo>
                <a:cubicBezTo>
                  <a:pt x="67053" y="31884"/>
                  <a:pt x="70144" y="29758"/>
                  <a:pt x="73140" y="28115"/>
                </a:cubicBezTo>
                <a:cubicBezTo>
                  <a:pt x="73913" y="31400"/>
                  <a:pt x="74782" y="34879"/>
                  <a:pt x="74975" y="39033"/>
                </a:cubicBezTo>
                <a:close/>
                <a:moveTo>
                  <a:pt x="60000" y="5507"/>
                </a:moveTo>
                <a:cubicBezTo>
                  <a:pt x="64637" y="5507"/>
                  <a:pt x="68985" y="12270"/>
                  <a:pt x="71980" y="22898"/>
                </a:cubicBezTo>
                <a:cubicBezTo>
                  <a:pt x="68212" y="25120"/>
                  <a:pt x="64057" y="27826"/>
                  <a:pt x="60000" y="31111"/>
                </a:cubicBezTo>
                <a:cubicBezTo>
                  <a:pt x="55942" y="27826"/>
                  <a:pt x="51787" y="25120"/>
                  <a:pt x="48019" y="22898"/>
                </a:cubicBezTo>
                <a:cubicBezTo>
                  <a:pt x="51014" y="12270"/>
                  <a:pt x="55362" y="5507"/>
                  <a:pt x="60000" y="5507"/>
                </a:cubicBezTo>
                <a:close/>
                <a:moveTo>
                  <a:pt x="46666" y="28115"/>
                </a:moveTo>
                <a:cubicBezTo>
                  <a:pt x="49661" y="30048"/>
                  <a:pt x="52657" y="32173"/>
                  <a:pt x="55652" y="34396"/>
                </a:cubicBezTo>
                <a:cubicBezTo>
                  <a:pt x="54009" y="35748"/>
                  <a:pt x="52367" y="37101"/>
                  <a:pt x="51014" y="38454"/>
                </a:cubicBezTo>
                <a:cubicBezTo>
                  <a:pt x="48792" y="38454"/>
                  <a:pt x="46956" y="38743"/>
                  <a:pt x="44734" y="39033"/>
                </a:cubicBezTo>
                <a:cubicBezTo>
                  <a:pt x="45314" y="34879"/>
                  <a:pt x="46086" y="31400"/>
                  <a:pt x="46666" y="28115"/>
                </a:cubicBezTo>
                <a:close/>
                <a:moveTo>
                  <a:pt x="45024" y="80966"/>
                </a:moveTo>
                <a:cubicBezTo>
                  <a:pt x="46956" y="81256"/>
                  <a:pt x="49082" y="81256"/>
                  <a:pt x="51304" y="81545"/>
                </a:cubicBezTo>
                <a:cubicBezTo>
                  <a:pt x="52946" y="82898"/>
                  <a:pt x="54299" y="84251"/>
                  <a:pt x="55942" y="85603"/>
                </a:cubicBezTo>
                <a:cubicBezTo>
                  <a:pt x="52946" y="88115"/>
                  <a:pt x="49951" y="90241"/>
                  <a:pt x="46956" y="91884"/>
                </a:cubicBezTo>
                <a:cubicBezTo>
                  <a:pt x="46086" y="88599"/>
                  <a:pt x="45314" y="85120"/>
                  <a:pt x="45024" y="80966"/>
                </a:cubicBezTo>
                <a:close/>
                <a:moveTo>
                  <a:pt x="60000" y="114492"/>
                </a:moveTo>
                <a:cubicBezTo>
                  <a:pt x="55362" y="114492"/>
                  <a:pt x="51014" y="107729"/>
                  <a:pt x="48019" y="97101"/>
                </a:cubicBezTo>
                <a:cubicBezTo>
                  <a:pt x="51787" y="94879"/>
                  <a:pt x="55942" y="92173"/>
                  <a:pt x="60000" y="88888"/>
                </a:cubicBezTo>
                <a:cubicBezTo>
                  <a:pt x="64057" y="92173"/>
                  <a:pt x="68212" y="94879"/>
                  <a:pt x="71980" y="97101"/>
                </a:cubicBezTo>
                <a:cubicBezTo>
                  <a:pt x="68985" y="107729"/>
                  <a:pt x="64637" y="114492"/>
                  <a:pt x="60000" y="114492"/>
                </a:cubicBezTo>
                <a:close/>
                <a:moveTo>
                  <a:pt x="73333" y="91884"/>
                </a:moveTo>
                <a:cubicBezTo>
                  <a:pt x="70338" y="89951"/>
                  <a:pt x="67342" y="87826"/>
                  <a:pt x="64347" y="85603"/>
                </a:cubicBezTo>
                <a:cubicBezTo>
                  <a:pt x="65990" y="84251"/>
                  <a:pt x="67632" y="82898"/>
                  <a:pt x="68985" y="81545"/>
                </a:cubicBezTo>
                <a:cubicBezTo>
                  <a:pt x="71207" y="81545"/>
                  <a:pt x="73140" y="81256"/>
                  <a:pt x="75265" y="80966"/>
                </a:cubicBezTo>
                <a:cubicBezTo>
                  <a:pt x="74782" y="85120"/>
                  <a:pt x="73913" y="88599"/>
                  <a:pt x="73333" y="91884"/>
                </a:cubicBezTo>
                <a:close/>
                <a:moveTo>
                  <a:pt x="76135" y="66859"/>
                </a:moveTo>
                <a:cubicBezTo>
                  <a:pt x="74782" y="68405"/>
                  <a:pt x="73140" y="70048"/>
                  <a:pt x="71497" y="71690"/>
                </a:cubicBezTo>
                <a:cubicBezTo>
                  <a:pt x="69855" y="73333"/>
                  <a:pt x="68212" y="74975"/>
                  <a:pt x="66570" y="76328"/>
                </a:cubicBezTo>
                <a:cubicBezTo>
                  <a:pt x="64347" y="76328"/>
                  <a:pt x="62222" y="76618"/>
                  <a:pt x="59710" y="76618"/>
                </a:cubicBezTo>
                <a:cubicBezTo>
                  <a:pt x="57584" y="76618"/>
                  <a:pt x="55072" y="76618"/>
                  <a:pt x="52946" y="76328"/>
                </a:cubicBezTo>
                <a:cubicBezTo>
                  <a:pt x="51304" y="74975"/>
                  <a:pt x="49661" y="73333"/>
                  <a:pt x="48019" y="71690"/>
                </a:cubicBezTo>
                <a:cubicBezTo>
                  <a:pt x="46376" y="70048"/>
                  <a:pt x="44734" y="68405"/>
                  <a:pt x="43381" y="66859"/>
                </a:cubicBezTo>
                <a:cubicBezTo>
                  <a:pt x="43381" y="64637"/>
                  <a:pt x="43091" y="62415"/>
                  <a:pt x="43091" y="60000"/>
                </a:cubicBezTo>
                <a:cubicBezTo>
                  <a:pt x="43091" y="57584"/>
                  <a:pt x="43091" y="55362"/>
                  <a:pt x="43381" y="53140"/>
                </a:cubicBezTo>
                <a:cubicBezTo>
                  <a:pt x="44734" y="51594"/>
                  <a:pt x="46376" y="49951"/>
                  <a:pt x="48019" y="48309"/>
                </a:cubicBezTo>
                <a:cubicBezTo>
                  <a:pt x="49661" y="46666"/>
                  <a:pt x="51304" y="45024"/>
                  <a:pt x="52946" y="43671"/>
                </a:cubicBezTo>
                <a:cubicBezTo>
                  <a:pt x="55072" y="43671"/>
                  <a:pt x="57294" y="43381"/>
                  <a:pt x="59710" y="43381"/>
                </a:cubicBezTo>
                <a:cubicBezTo>
                  <a:pt x="61932" y="43381"/>
                  <a:pt x="64347" y="43381"/>
                  <a:pt x="66570" y="43671"/>
                </a:cubicBezTo>
                <a:cubicBezTo>
                  <a:pt x="68212" y="45024"/>
                  <a:pt x="69855" y="46666"/>
                  <a:pt x="71497" y="48309"/>
                </a:cubicBezTo>
                <a:cubicBezTo>
                  <a:pt x="73140" y="49951"/>
                  <a:pt x="74782" y="51594"/>
                  <a:pt x="76135" y="53140"/>
                </a:cubicBezTo>
                <a:cubicBezTo>
                  <a:pt x="76135" y="55362"/>
                  <a:pt x="76328" y="57584"/>
                  <a:pt x="76328" y="60000"/>
                </a:cubicBezTo>
                <a:cubicBezTo>
                  <a:pt x="76328" y="62415"/>
                  <a:pt x="76328" y="64637"/>
                  <a:pt x="76135" y="66859"/>
                </a:cubicBezTo>
                <a:close/>
                <a:moveTo>
                  <a:pt x="98454" y="21545"/>
                </a:moveTo>
                <a:cubicBezTo>
                  <a:pt x="101739" y="24830"/>
                  <a:pt x="100096" y="32753"/>
                  <a:pt x="94685" y="42318"/>
                </a:cubicBezTo>
                <a:cubicBezTo>
                  <a:pt x="90241" y="41159"/>
                  <a:pt x="85603" y="40096"/>
                  <a:pt x="80483" y="39516"/>
                </a:cubicBezTo>
                <a:cubicBezTo>
                  <a:pt x="79903" y="34396"/>
                  <a:pt x="78840" y="29758"/>
                  <a:pt x="77777" y="25410"/>
                </a:cubicBezTo>
                <a:cubicBezTo>
                  <a:pt x="87536" y="19903"/>
                  <a:pt x="95169" y="17971"/>
                  <a:pt x="98454" y="21545"/>
                </a:cubicBezTo>
                <a:close/>
                <a:moveTo>
                  <a:pt x="85603" y="55652"/>
                </a:moveTo>
                <a:cubicBezTo>
                  <a:pt x="84251" y="54009"/>
                  <a:pt x="82898" y="52657"/>
                  <a:pt x="81545" y="51014"/>
                </a:cubicBezTo>
                <a:cubicBezTo>
                  <a:pt x="81545" y="48792"/>
                  <a:pt x="81256" y="46956"/>
                  <a:pt x="80966" y="44734"/>
                </a:cubicBezTo>
                <a:cubicBezTo>
                  <a:pt x="84830" y="45314"/>
                  <a:pt x="88599" y="45797"/>
                  <a:pt x="91884" y="46666"/>
                </a:cubicBezTo>
                <a:cubicBezTo>
                  <a:pt x="90048" y="49661"/>
                  <a:pt x="88115" y="52657"/>
                  <a:pt x="85603" y="55652"/>
                </a:cubicBezTo>
                <a:close/>
                <a:moveTo>
                  <a:pt x="85603" y="64347"/>
                </a:moveTo>
                <a:cubicBezTo>
                  <a:pt x="88115" y="67342"/>
                  <a:pt x="90241" y="70338"/>
                  <a:pt x="91884" y="73333"/>
                </a:cubicBezTo>
                <a:cubicBezTo>
                  <a:pt x="88599" y="74202"/>
                  <a:pt x="84830" y="74685"/>
                  <a:pt x="80966" y="75265"/>
                </a:cubicBezTo>
                <a:cubicBezTo>
                  <a:pt x="81256" y="73333"/>
                  <a:pt x="81256" y="71207"/>
                  <a:pt x="81545" y="68985"/>
                </a:cubicBezTo>
                <a:cubicBezTo>
                  <a:pt x="82898" y="67342"/>
                  <a:pt x="84251" y="65700"/>
                  <a:pt x="85603" y="64347"/>
                </a:cubicBezTo>
                <a:close/>
                <a:moveTo>
                  <a:pt x="98454" y="98454"/>
                </a:moveTo>
                <a:cubicBezTo>
                  <a:pt x="95169" y="101739"/>
                  <a:pt x="87246" y="100096"/>
                  <a:pt x="77777" y="94589"/>
                </a:cubicBezTo>
                <a:cubicBezTo>
                  <a:pt x="78840" y="90241"/>
                  <a:pt x="79903" y="85603"/>
                  <a:pt x="80483" y="80483"/>
                </a:cubicBezTo>
                <a:cubicBezTo>
                  <a:pt x="85603" y="79903"/>
                  <a:pt x="90241" y="78840"/>
                  <a:pt x="94685" y="77681"/>
                </a:cubicBezTo>
                <a:cubicBezTo>
                  <a:pt x="100096" y="87536"/>
                  <a:pt x="102028" y="95169"/>
                  <a:pt x="98454" y="98454"/>
                </a:cubicBezTo>
                <a:close/>
                <a:moveTo>
                  <a:pt x="97101" y="71980"/>
                </a:moveTo>
                <a:cubicBezTo>
                  <a:pt x="94879" y="68212"/>
                  <a:pt x="92173" y="64057"/>
                  <a:pt x="88888" y="60000"/>
                </a:cubicBezTo>
                <a:cubicBezTo>
                  <a:pt x="91884" y="55942"/>
                  <a:pt x="94879" y="51787"/>
                  <a:pt x="97101" y="48019"/>
                </a:cubicBezTo>
                <a:cubicBezTo>
                  <a:pt x="107729" y="51014"/>
                  <a:pt x="114589" y="55362"/>
                  <a:pt x="114589" y="60000"/>
                </a:cubicBezTo>
                <a:cubicBezTo>
                  <a:pt x="114589" y="64637"/>
                  <a:pt x="107729" y="68985"/>
                  <a:pt x="97101" y="7198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Roboto"/>
              <a:ea typeface="Roboto"/>
              <a:cs typeface="Roboto"/>
              <a:sym typeface="Roboto"/>
            </a:endParaRPr>
          </a:p>
        </p:txBody>
      </p:sp>
      <p:sp>
        <p:nvSpPr>
          <p:cNvPr id="867" name="Shape 867"/>
          <p:cNvSpPr txBox="1"/>
          <p:nvPr/>
        </p:nvSpPr>
        <p:spPr>
          <a:xfrm>
            <a:off x="5633328" y="3744454"/>
            <a:ext cx="18708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Cost</a:t>
            </a:r>
            <a:r>
              <a:rPr b="1" lang="en-GB">
                <a:solidFill>
                  <a:srgbClr val="FF0000"/>
                </a:solidFill>
                <a:latin typeface="Roboto"/>
                <a:ea typeface="Roboto"/>
                <a:cs typeface="Roboto"/>
                <a:sym typeface="Roboto"/>
              </a:rPr>
              <a:t> to Rover</a:t>
            </a:r>
            <a:endParaRPr b="1">
              <a:solidFill>
                <a:srgbClr val="FF0000"/>
              </a:solidFill>
              <a:latin typeface="Roboto"/>
              <a:ea typeface="Roboto"/>
              <a:cs typeface="Roboto"/>
              <a:sym typeface="Roboto"/>
            </a:endParaRPr>
          </a:p>
        </p:txBody>
      </p:sp>
      <p:sp>
        <p:nvSpPr>
          <p:cNvPr id="868" name="Shape 868"/>
          <p:cNvSpPr/>
          <p:nvPr/>
        </p:nvSpPr>
        <p:spPr>
          <a:xfrm>
            <a:off x="4289942" y="4024751"/>
            <a:ext cx="645600" cy="645600"/>
          </a:xfrm>
          <a:prstGeom prst="ellipse">
            <a:avLst/>
          </a:prstGeom>
          <a:solidFill>
            <a:srgbClr val="FF9900"/>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200">
              <a:latin typeface="Roboto"/>
              <a:ea typeface="Roboto"/>
              <a:cs typeface="Roboto"/>
              <a:sym typeface="Roboto"/>
            </a:endParaRPr>
          </a:p>
        </p:txBody>
      </p:sp>
      <p:sp>
        <p:nvSpPr>
          <p:cNvPr id="869" name="Shape 869"/>
          <p:cNvSpPr/>
          <p:nvPr/>
        </p:nvSpPr>
        <p:spPr>
          <a:xfrm>
            <a:off x="4326375" y="4081900"/>
            <a:ext cx="572700" cy="531300"/>
          </a:xfrm>
          <a:prstGeom prst="mathMultiply">
            <a:avLst>
              <a:gd fmla="val 23520" name="adj1"/>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70" name="Shape 870"/>
          <p:cNvGrpSpPr/>
          <p:nvPr/>
        </p:nvGrpSpPr>
        <p:grpSpPr>
          <a:xfrm>
            <a:off x="4976400" y="4056875"/>
            <a:ext cx="4243800" cy="685696"/>
            <a:chOff x="4824000" y="3219354"/>
            <a:chExt cx="4243800" cy="685696"/>
          </a:xfrm>
        </p:grpSpPr>
        <p:sp>
          <p:nvSpPr>
            <p:cNvPr id="871" name="Shape 871"/>
            <p:cNvSpPr txBox="1"/>
            <p:nvPr/>
          </p:nvSpPr>
          <p:spPr>
            <a:xfrm>
              <a:off x="4824000" y="3511450"/>
              <a:ext cx="42438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Marketing Cost</a:t>
              </a:r>
              <a:endParaRPr b="1" sz="1200">
                <a:latin typeface="Roboto"/>
                <a:ea typeface="Roboto"/>
                <a:cs typeface="Roboto"/>
                <a:sym typeface="Roboto"/>
              </a:endParaRPr>
            </a:p>
          </p:txBody>
        </p:sp>
        <p:sp>
          <p:nvSpPr>
            <p:cNvPr id="872" name="Shape 872"/>
            <p:cNvSpPr txBox="1"/>
            <p:nvPr/>
          </p:nvSpPr>
          <p:spPr>
            <a:xfrm>
              <a:off x="4824000" y="3219354"/>
              <a:ext cx="2903700" cy="33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Research and Development Cost</a:t>
              </a:r>
              <a:endParaRPr b="1" sz="1200">
                <a:latin typeface="Roboto"/>
                <a:ea typeface="Roboto"/>
                <a:cs typeface="Roboto"/>
                <a:sym typeface="Roboto"/>
              </a:endParaRPr>
            </a:p>
          </p:txBody>
        </p:sp>
      </p:grpSp>
      <p:sp>
        <p:nvSpPr>
          <p:cNvPr id="873" name="Shape 873"/>
          <p:cNvSpPr txBox="1"/>
          <p:nvPr>
            <p:ph type="title"/>
          </p:nvPr>
        </p:nvSpPr>
        <p:spPr>
          <a:xfrm>
            <a:off x="688350" y="277300"/>
            <a:ext cx="7767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Recommendation: Opportunities to expand</a:t>
            </a:r>
            <a:endParaRPr b="1" sz="24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p:nvPr/>
        </p:nvSpPr>
        <p:spPr>
          <a:xfrm>
            <a:off x="0" y="329550"/>
            <a:ext cx="91440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879" name="Shape 879"/>
          <p:cNvSpPr txBox="1"/>
          <p:nvPr/>
        </p:nvSpPr>
        <p:spPr>
          <a:xfrm>
            <a:off x="1331850" y="1095375"/>
            <a:ext cx="6480300" cy="143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600">
                <a:solidFill>
                  <a:srgbClr val="45818E"/>
                </a:solidFill>
                <a:latin typeface="Dosis"/>
                <a:ea typeface="Dosis"/>
                <a:cs typeface="Dosis"/>
                <a:sym typeface="Dosis"/>
              </a:rPr>
              <a:t>Thank You!</a:t>
            </a:r>
            <a:endParaRPr b="1" sz="8600">
              <a:solidFill>
                <a:srgbClr val="45818E"/>
              </a:solidFill>
              <a:latin typeface="Dosis"/>
              <a:ea typeface="Dosis"/>
              <a:cs typeface="Dosis"/>
              <a:sym typeface="Dosis"/>
            </a:endParaRPr>
          </a:p>
        </p:txBody>
      </p:sp>
      <p:sp>
        <p:nvSpPr>
          <p:cNvPr id="880" name="Shape 880"/>
          <p:cNvSpPr txBox="1"/>
          <p:nvPr/>
        </p:nvSpPr>
        <p:spPr>
          <a:xfrm>
            <a:off x="163025" y="4355900"/>
            <a:ext cx="6460200" cy="3885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t/>
            </a:r>
            <a:endParaRPr sz="190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p:nvPr/>
        </p:nvSpPr>
        <p:spPr>
          <a:xfrm>
            <a:off x="0" y="275725"/>
            <a:ext cx="9177600" cy="7116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140" name="Shape 140"/>
          <p:cNvSpPr txBox="1"/>
          <p:nvPr>
            <p:ph type="title"/>
          </p:nvPr>
        </p:nvSpPr>
        <p:spPr>
          <a:xfrm>
            <a:off x="381000" y="386250"/>
            <a:ext cx="8368500" cy="49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Facts &amp; Figures</a:t>
            </a:r>
            <a:br>
              <a:rPr b="1" lang="en-GB" sz="2400">
                <a:latin typeface="Roboto"/>
                <a:ea typeface="Roboto"/>
                <a:cs typeface="Roboto"/>
                <a:sym typeface="Roboto"/>
              </a:rPr>
            </a:br>
            <a:r>
              <a:rPr i="1" lang="en-GB">
                <a:solidFill>
                  <a:schemeClr val="dk1"/>
                </a:solidFill>
                <a:latin typeface="Roboto"/>
                <a:ea typeface="Roboto"/>
                <a:cs typeface="Roboto"/>
                <a:sym typeface="Roboto"/>
              </a:rPr>
              <a:t>“Millions of services booked. Thousands of wagging tails.”</a:t>
            </a:r>
            <a:endParaRPr b="1" i="0" u="none" cap="none" strike="noStrike">
              <a:solidFill>
                <a:schemeClr val="dk1"/>
              </a:solidFill>
              <a:latin typeface="Roboto"/>
              <a:ea typeface="Roboto"/>
              <a:cs typeface="Roboto"/>
              <a:sym typeface="Roboto"/>
            </a:endParaRPr>
          </a:p>
        </p:txBody>
      </p:sp>
      <p:sp>
        <p:nvSpPr>
          <p:cNvPr id="141" name="Shape 141"/>
          <p:cNvSpPr/>
          <p:nvPr/>
        </p:nvSpPr>
        <p:spPr>
          <a:xfrm>
            <a:off x="395300" y="1136917"/>
            <a:ext cx="762000" cy="459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142" name="Shape 142"/>
          <p:cNvSpPr/>
          <p:nvPr/>
        </p:nvSpPr>
        <p:spPr>
          <a:xfrm>
            <a:off x="395300" y="1703872"/>
            <a:ext cx="762000" cy="437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Roboto"/>
              <a:ea typeface="Roboto"/>
              <a:cs typeface="Roboto"/>
              <a:sym typeface="Roboto"/>
            </a:endParaRPr>
          </a:p>
        </p:txBody>
      </p:sp>
      <p:sp>
        <p:nvSpPr>
          <p:cNvPr id="143" name="Shape 143"/>
          <p:cNvSpPr/>
          <p:nvPr/>
        </p:nvSpPr>
        <p:spPr>
          <a:xfrm>
            <a:off x="395300" y="2265800"/>
            <a:ext cx="762000" cy="1253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Roboto"/>
              <a:ea typeface="Roboto"/>
              <a:cs typeface="Roboto"/>
              <a:sym typeface="Roboto"/>
            </a:endParaRPr>
          </a:p>
        </p:txBody>
      </p:sp>
      <p:sp>
        <p:nvSpPr>
          <p:cNvPr id="144" name="Shape 144"/>
          <p:cNvSpPr/>
          <p:nvPr/>
        </p:nvSpPr>
        <p:spPr>
          <a:xfrm>
            <a:off x="395300" y="3643425"/>
            <a:ext cx="762000" cy="1313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Roboto"/>
              <a:ea typeface="Roboto"/>
              <a:cs typeface="Roboto"/>
              <a:sym typeface="Roboto"/>
            </a:endParaRPr>
          </a:p>
        </p:txBody>
      </p:sp>
      <p:sp>
        <p:nvSpPr>
          <p:cNvPr id="145" name="Shape 145"/>
          <p:cNvSpPr/>
          <p:nvPr/>
        </p:nvSpPr>
        <p:spPr>
          <a:xfrm>
            <a:off x="1143011" y="1136917"/>
            <a:ext cx="7601100" cy="459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6" name="Shape 146"/>
          <p:cNvSpPr/>
          <p:nvPr/>
        </p:nvSpPr>
        <p:spPr>
          <a:xfrm>
            <a:off x="1143011" y="1703872"/>
            <a:ext cx="7601100" cy="437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7" name="Shape 147"/>
          <p:cNvSpPr/>
          <p:nvPr/>
        </p:nvSpPr>
        <p:spPr>
          <a:xfrm>
            <a:off x="1143010" y="2265800"/>
            <a:ext cx="7601100" cy="1253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8" name="Shape 148"/>
          <p:cNvSpPr/>
          <p:nvPr/>
        </p:nvSpPr>
        <p:spPr>
          <a:xfrm>
            <a:off x="1143010" y="3643425"/>
            <a:ext cx="7601100" cy="1313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9" name="Shape 149"/>
          <p:cNvSpPr txBox="1"/>
          <p:nvPr/>
        </p:nvSpPr>
        <p:spPr>
          <a:xfrm>
            <a:off x="1316950" y="1281746"/>
            <a:ext cx="7217400" cy="348900"/>
          </a:xfrm>
          <a:prstGeom prst="rect">
            <a:avLst/>
          </a:prstGeom>
          <a:noFill/>
          <a:ln>
            <a:noFill/>
          </a:ln>
        </p:spPr>
        <p:txBody>
          <a:bodyPr anchorCtr="0" anchor="ctr" bIns="0" lIns="0" spcFirstLastPara="1" rIns="0" wrap="square" tIns="0">
            <a:noAutofit/>
          </a:bodyPr>
          <a:lstStyle/>
          <a:p>
            <a:pPr indent="0" lvl="0" marL="0" rtl="0">
              <a:lnSpc>
                <a:spcPct val="115000"/>
              </a:lnSpc>
              <a:spcBef>
                <a:spcPts val="0"/>
              </a:spcBef>
              <a:spcAft>
                <a:spcPts val="1000"/>
              </a:spcAft>
              <a:buNone/>
            </a:pPr>
            <a:r>
              <a:rPr lang="en-GB" sz="1200">
                <a:latin typeface="Roboto"/>
                <a:ea typeface="Roboto"/>
                <a:cs typeface="Roboto"/>
                <a:sym typeface="Roboto"/>
              </a:rPr>
              <a:t>140,000+ Sitters from 10,000+ Cities across U.S. and Canada; 181 Employees</a:t>
            </a:r>
            <a:endParaRPr sz="1200">
              <a:latin typeface="Roboto"/>
              <a:ea typeface="Roboto"/>
              <a:cs typeface="Roboto"/>
              <a:sym typeface="Roboto"/>
            </a:endParaRPr>
          </a:p>
        </p:txBody>
      </p:sp>
      <p:sp>
        <p:nvSpPr>
          <p:cNvPr id="150" name="Shape 150"/>
          <p:cNvSpPr txBox="1"/>
          <p:nvPr/>
        </p:nvSpPr>
        <p:spPr>
          <a:xfrm>
            <a:off x="1316962" y="1778734"/>
            <a:ext cx="7217400" cy="459000"/>
          </a:xfrm>
          <a:prstGeom prst="rect">
            <a:avLst/>
          </a:prstGeom>
          <a:noFill/>
          <a:ln>
            <a:noFill/>
          </a:ln>
        </p:spPr>
        <p:txBody>
          <a:bodyPr anchorCtr="0" anchor="ctr" bIns="0" lIns="0" spcFirstLastPara="1" rIns="0" wrap="square" tIns="0">
            <a:noAutofit/>
          </a:bodyPr>
          <a:lstStyle/>
          <a:p>
            <a:pPr indent="0" lvl="0" marL="0" rtl="0">
              <a:lnSpc>
                <a:spcPct val="115000"/>
              </a:lnSpc>
              <a:spcBef>
                <a:spcPts val="0"/>
              </a:spcBef>
              <a:spcAft>
                <a:spcPts val="1000"/>
              </a:spcAft>
              <a:buNone/>
            </a:pPr>
            <a:r>
              <a:rPr lang="en-GB" sz="1200">
                <a:latin typeface="Roboto"/>
                <a:ea typeface="Roboto"/>
                <a:cs typeface="Roboto"/>
                <a:sym typeface="Roboto"/>
              </a:rPr>
              <a:t>Booking for various services at a rate of one every four seconds</a:t>
            </a:r>
            <a:endParaRPr sz="1200">
              <a:latin typeface="Roboto"/>
              <a:ea typeface="Roboto"/>
              <a:cs typeface="Roboto"/>
              <a:sym typeface="Roboto"/>
            </a:endParaRPr>
          </a:p>
        </p:txBody>
      </p:sp>
      <p:sp>
        <p:nvSpPr>
          <p:cNvPr id="151" name="Shape 151"/>
          <p:cNvSpPr txBox="1"/>
          <p:nvPr/>
        </p:nvSpPr>
        <p:spPr>
          <a:xfrm>
            <a:off x="1316947" y="2574874"/>
            <a:ext cx="7217400" cy="7827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7F7F7F"/>
              </a:buClr>
              <a:buSzPts val="1100"/>
              <a:buFont typeface="Noto Sans Symbols"/>
              <a:buNone/>
            </a:pPr>
            <a:r>
              <a:rPr b="1" lang="en-GB" sz="1200">
                <a:latin typeface="Roboto"/>
                <a:ea typeface="Roboto"/>
                <a:cs typeface="Roboto"/>
                <a:sym typeface="Roboto"/>
              </a:rPr>
              <a:t>Financial Health</a:t>
            </a:r>
            <a:br>
              <a:rPr lang="en-GB" sz="1100">
                <a:latin typeface="Roboto"/>
                <a:ea typeface="Roboto"/>
                <a:cs typeface="Roboto"/>
                <a:sym typeface="Roboto"/>
              </a:rPr>
            </a:br>
            <a:r>
              <a:rPr lang="en-GB" sz="1200">
                <a:latin typeface="Roboto"/>
                <a:ea typeface="Roboto"/>
                <a:cs typeface="Roboto"/>
                <a:sym typeface="Roboto"/>
              </a:rPr>
              <a:t>Exact revenue/ profit figures were not disclosed to the public</a:t>
            </a:r>
            <a:endParaRPr sz="1200">
              <a:latin typeface="Roboto"/>
              <a:ea typeface="Roboto"/>
              <a:cs typeface="Roboto"/>
              <a:sym typeface="Roboto"/>
            </a:endParaRPr>
          </a:p>
          <a:p>
            <a:pPr indent="-304800" lvl="0" marL="914400" rtl="0">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Valued at around USD 866.67 million in July 2017</a:t>
            </a:r>
            <a:endParaRPr sz="1200">
              <a:latin typeface="Roboto"/>
              <a:ea typeface="Roboto"/>
              <a:cs typeface="Roboto"/>
              <a:sym typeface="Roboto"/>
            </a:endParaRPr>
          </a:p>
          <a:p>
            <a:pPr indent="-304800" lvl="0" marL="914400" rtl="0">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Generated over $150 million bookings in 2016</a:t>
            </a:r>
            <a:endParaRPr sz="1200">
              <a:latin typeface="Roboto"/>
              <a:ea typeface="Roboto"/>
              <a:cs typeface="Roboto"/>
              <a:sym typeface="Roboto"/>
            </a:endParaRPr>
          </a:p>
          <a:p>
            <a:pPr indent="-304800" lvl="0" marL="914400" rtl="0">
              <a:lnSpc>
                <a:spcPct val="115000"/>
              </a:lnSpc>
              <a:spcBef>
                <a:spcPts val="0"/>
              </a:spcBef>
              <a:spcAft>
                <a:spcPts val="1000"/>
              </a:spcAft>
              <a:buClr>
                <a:srgbClr val="000000"/>
              </a:buClr>
              <a:buSzPts val="1200"/>
              <a:buFont typeface="Roboto"/>
              <a:buChar char="●"/>
            </a:pPr>
            <a:r>
              <a:rPr lang="en-GB" sz="1200">
                <a:latin typeface="Roboto"/>
                <a:ea typeface="Roboto"/>
                <a:cs typeface="Roboto"/>
                <a:sym typeface="Roboto"/>
              </a:rPr>
              <a:t>Total funding raised: USD 155.9 million</a:t>
            </a:r>
            <a:endParaRPr sz="1200">
              <a:latin typeface="Roboto"/>
              <a:ea typeface="Roboto"/>
              <a:cs typeface="Roboto"/>
              <a:sym typeface="Roboto"/>
            </a:endParaRPr>
          </a:p>
        </p:txBody>
      </p:sp>
      <p:sp>
        <p:nvSpPr>
          <p:cNvPr id="152" name="Shape 152"/>
          <p:cNvSpPr txBox="1"/>
          <p:nvPr/>
        </p:nvSpPr>
        <p:spPr>
          <a:xfrm>
            <a:off x="1316962" y="4087543"/>
            <a:ext cx="7217400" cy="4590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7F7F7F"/>
              </a:buClr>
              <a:buSzPts val="1100"/>
              <a:buFont typeface="Noto Sans Symbols"/>
              <a:buNone/>
            </a:pPr>
            <a:r>
              <a:rPr b="1" lang="en-GB" sz="1200">
                <a:latin typeface="Roboto"/>
                <a:ea typeface="Roboto"/>
                <a:cs typeface="Roboto"/>
                <a:sym typeface="Roboto"/>
              </a:rPr>
              <a:t>Awards</a:t>
            </a:r>
            <a:br>
              <a:rPr lang="en-GB" sz="1100">
                <a:latin typeface="Roboto"/>
                <a:ea typeface="Roboto"/>
                <a:cs typeface="Roboto"/>
                <a:sym typeface="Roboto"/>
              </a:rPr>
            </a:br>
            <a:r>
              <a:rPr lang="en-GB" sz="1200">
                <a:latin typeface="Roboto"/>
                <a:ea typeface="Roboto"/>
                <a:cs typeface="Roboto"/>
                <a:sym typeface="Roboto"/>
              </a:rPr>
              <a:t>2014 GeekWire Awards Startup of the Year - Rover.com</a:t>
            </a:r>
            <a:endParaRPr sz="1200">
              <a:latin typeface="Roboto"/>
              <a:ea typeface="Roboto"/>
              <a:cs typeface="Roboto"/>
              <a:sym typeface="Roboto"/>
            </a:endParaRPr>
          </a:p>
          <a:p>
            <a:pPr indent="-304800" lvl="0" marL="914400" rtl="0">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2016 GeekWire Awards CEO of the Year- Aaron Easterly</a:t>
            </a:r>
            <a:endParaRPr sz="1200">
              <a:latin typeface="Roboto"/>
              <a:ea typeface="Roboto"/>
              <a:cs typeface="Roboto"/>
              <a:sym typeface="Roboto"/>
            </a:endParaRPr>
          </a:p>
          <a:p>
            <a:pPr indent="-304800" lvl="0" marL="914400" rtl="0">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Seattle Business Magazine 2017 Executive Excellence Award- Scott Porad, CTO</a:t>
            </a:r>
            <a:endParaRPr sz="1200">
              <a:latin typeface="Roboto"/>
              <a:ea typeface="Roboto"/>
              <a:cs typeface="Roboto"/>
              <a:sym typeface="Roboto"/>
            </a:endParaRPr>
          </a:p>
          <a:p>
            <a:pPr indent="-304800" lvl="0" marL="914400" rtl="0">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Inc.’s 30 Under 30 2017- Philip Kimmey, Co-founder</a:t>
            </a:r>
            <a:endParaRPr sz="1200">
              <a:latin typeface="Roboto"/>
              <a:ea typeface="Roboto"/>
              <a:cs typeface="Roboto"/>
              <a:sym typeface="Roboto"/>
            </a:endParaRPr>
          </a:p>
        </p:txBody>
      </p:sp>
      <p:pic>
        <p:nvPicPr>
          <p:cNvPr id="153" name="Shape 153"/>
          <p:cNvPicPr preferRelativeResize="0"/>
          <p:nvPr/>
        </p:nvPicPr>
        <p:blipFill>
          <a:blip r:embed="rId3">
            <a:alphaModFix/>
          </a:blip>
          <a:stretch>
            <a:fillRect/>
          </a:stretch>
        </p:blipFill>
        <p:spPr>
          <a:xfrm>
            <a:off x="469125" y="3992950"/>
            <a:ext cx="614350" cy="614350"/>
          </a:xfrm>
          <a:prstGeom prst="rect">
            <a:avLst/>
          </a:prstGeom>
          <a:noFill/>
          <a:ln>
            <a:noFill/>
          </a:ln>
        </p:spPr>
      </p:pic>
      <p:pic>
        <p:nvPicPr>
          <p:cNvPr id="154" name="Shape 154"/>
          <p:cNvPicPr preferRelativeResize="0"/>
          <p:nvPr/>
        </p:nvPicPr>
        <p:blipFill>
          <a:blip r:embed="rId4">
            <a:alphaModFix/>
          </a:blip>
          <a:stretch>
            <a:fillRect/>
          </a:stretch>
        </p:blipFill>
        <p:spPr>
          <a:xfrm>
            <a:off x="557600" y="1712163"/>
            <a:ext cx="437400" cy="437400"/>
          </a:xfrm>
          <a:prstGeom prst="rect">
            <a:avLst/>
          </a:prstGeom>
          <a:noFill/>
          <a:ln>
            <a:noFill/>
          </a:ln>
        </p:spPr>
      </p:pic>
      <p:pic>
        <p:nvPicPr>
          <p:cNvPr id="155" name="Shape 155"/>
          <p:cNvPicPr preferRelativeResize="0"/>
          <p:nvPr/>
        </p:nvPicPr>
        <p:blipFill>
          <a:blip r:embed="rId5">
            <a:alphaModFix/>
          </a:blip>
          <a:stretch>
            <a:fillRect/>
          </a:stretch>
        </p:blipFill>
        <p:spPr>
          <a:xfrm>
            <a:off x="492823" y="2608874"/>
            <a:ext cx="566950" cy="566950"/>
          </a:xfrm>
          <a:prstGeom prst="rect">
            <a:avLst/>
          </a:prstGeom>
          <a:noFill/>
          <a:ln>
            <a:noFill/>
          </a:ln>
        </p:spPr>
      </p:pic>
      <p:pic>
        <p:nvPicPr>
          <p:cNvPr id="156" name="Shape 156"/>
          <p:cNvPicPr preferRelativeResize="0"/>
          <p:nvPr/>
        </p:nvPicPr>
        <p:blipFill>
          <a:blip r:embed="rId6">
            <a:alphaModFix/>
          </a:blip>
          <a:stretch>
            <a:fillRect/>
          </a:stretch>
        </p:blipFill>
        <p:spPr>
          <a:xfrm>
            <a:off x="557600" y="1158550"/>
            <a:ext cx="437400" cy="437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p:nvPr/>
        </p:nvSpPr>
        <p:spPr>
          <a:xfrm>
            <a:off x="0" y="191000"/>
            <a:ext cx="9144000" cy="4795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886" name="Shape 886"/>
          <p:cNvSpPr txBox="1"/>
          <p:nvPr/>
        </p:nvSpPr>
        <p:spPr>
          <a:xfrm>
            <a:off x="25350" y="191000"/>
            <a:ext cx="9093300" cy="45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Works Cited (MLA) </a:t>
            </a:r>
            <a:endParaRPr b="1" sz="12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“About The Dog People.” </a:t>
            </a:r>
            <a:r>
              <a:rPr i="1" lang="en-GB" sz="1000">
                <a:latin typeface="Roboto"/>
                <a:ea typeface="Roboto"/>
                <a:cs typeface="Roboto"/>
                <a:sym typeface="Roboto"/>
              </a:rPr>
              <a:t>Rover.com</a:t>
            </a:r>
            <a:r>
              <a:rPr lang="en-GB" sz="1000">
                <a:latin typeface="Roboto"/>
                <a:ea typeface="Roboto"/>
                <a:cs typeface="Roboto"/>
                <a:sym typeface="Roboto"/>
              </a:rPr>
              <a:t>, www.rover.com/about-us/.</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Albert-Deitch, Cameron. “This Founder Turned Doggy Daycare Into a $300 Million Business.” </a:t>
            </a:r>
            <a:r>
              <a:rPr i="1" lang="en-GB" sz="1000">
                <a:latin typeface="Roboto"/>
                <a:ea typeface="Roboto"/>
                <a:cs typeface="Roboto"/>
                <a:sym typeface="Roboto"/>
              </a:rPr>
              <a:t>Inc.com</a:t>
            </a:r>
            <a:r>
              <a:rPr lang="en-GB" sz="1000">
                <a:latin typeface="Roboto"/>
                <a:ea typeface="Roboto"/>
                <a:cs typeface="Roboto"/>
                <a:sym typeface="Roboto"/>
              </a:rPr>
              <a:t>, Inc., 25 Apr. 2017, www.inc.com/cameron-albert-deitch/30-under-30-2017-rover-com.html.“A Fresh Breed of Social App for You and Your Dog.” Meet My Dog, meetmydogapp.com/.</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“A Pet App Can Be Your New Business Idea.” Code Brew Labs, 10 Apr. 2018, www.code-brew.com/2018/01/08/increasing-trend-pet-apps/.</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“Book Dog Boarding, Dog Walking &amp; More.” </a:t>
            </a:r>
            <a:r>
              <a:rPr i="1" lang="en-GB" sz="1000">
                <a:latin typeface="Roboto"/>
                <a:ea typeface="Roboto"/>
                <a:cs typeface="Roboto"/>
                <a:sym typeface="Roboto"/>
              </a:rPr>
              <a:t>Rover.com</a:t>
            </a:r>
            <a:r>
              <a:rPr lang="en-GB" sz="1000">
                <a:latin typeface="Roboto"/>
                <a:ea typeface="Roboto"/>
                <a:cs typeface="Roboto"/>
                <a:sym typeface="Roboto"/>
              </a:rPr>
              <a:t>, 2018, </a:t>
            </a:r>
            <a:r>
              <a:rPr lang="en-GB" sz="1000">
                <a:uFill>
                  <a:noFill/>
                </a:uFill>
                <a:latin typeface="Roboto"/>
                <a:ea typeface="Roboto"/>
                <a:cs typeface="Roboto"/>
                <a:sym typeface="Roboto"/>
                <a:hlinkClick r:id="rId3"/>
              </a:rPr>
              <a:t>www.rover.com/?ref=header</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“Certification for Professional Pet Sitters.” Pet Sitters International, </a:t>
            </a:r>
            <a:r>
              <a:rPr lang="en-GB" sz="1000">
                <a:uFill>
                  <a:noFill/>
                </a:uFill>
                <a:latin typeface="Roboto"/>
                <a:ea typeface="Roboto"/>
                <a:cs typeface="Roboto"/>
                <a:sym typeface="Roboto"/>
                <a:hlinkClick r:id="rId4"/>
              </a:rPr>
              <a:t>www.petsit.com/certification</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Coffee, Patrick. “Pereira O'Dell and Rover.com Will Walk Your Pooch in Style, Dawg.” AgencySpy, AgencySpy, 13 Apr. 2018, www.adweek.com/agencyspy/pereira-odell-and-rover-com-will-walk-your-pooch-in-style-dawg/145853.</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Cook, John. “An Airbnb for Your Pet? A Place for Rover Wins Best in Show at Startup Weekend.” </a:t>
            </a:r>
            <a:r>
              <a:rPr i="1" lang="en-GB" sz="1000">
                <a:latin typeface="Roboto"/>
                <a:ea typeface="Roboto"/>
                <a:cs typeface="Roboto"/>
                <a:sym typeface="Roboto"/>
              </a:rPr>
              <a:t>GeekWire</a:t>
            </a:r>
            <a:r>
              <a:rPr lang="en-GB" sz="1000">
                <a:latin typeface="Roboto"/>
                <a:ea typeface="Roboto"/>
                <a:cs typeface="Roboto"/>
                <a:sym typeface="Roboto"/>
              </a:rPr>
              <a:t>, 27 Mar. 2014, www.geekwire.com/2011/airbnb-pet-introducing-place-rover/.</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Dale, Steve. “World Pet Population Data Varies - but Human-Animal Bond Is Key.” Steve Dale Pet World, 13 June 2016, stevedalepetworld.com/world-pet-population-data-mixed-bag/.</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Dassanayake, Dion. “Millions of Smartphone Apps Risk Sharing YOUR Personal Information.”</a:t>
            </a:r>
            <a:r>
              <a:rPr i="1" lang="en-GB" sz="1000">
                <a:latin typeface="Roboto"/>
                <a:ea typeface="Roboto"/>
                <a:cs typeface="Roboto"/>
                <a:sym typeface="Roboto"/>
              </a:rPr>
              <a:t>Express.co.uk</a:t>
            </a:r>
            <a:r>
              <a:rPr lang="en-GB" sz="1000">
                <a:latin typeface="Roboto"/>
                <a:ea typeface="Roboto"/>
                <a:cs typeface="Roboto"/>
                <a:sym typeface="Roboto"/>
              </a:rPr>
              <a:t>, Express.co.uk, 23 Apr. 2018, www.express.co.uk/life-style/science-technology/950080/Phone-warning-mobile-apps-Android-iOS-personal-data-risk.</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Dave, Paresh. “Rover.com Acquires Santa Monica Dog-Sitting Start-up DogVacay, Which Couldn't Keep Up.” </a:t>
            </a:r>
            <a:r>
              <a:rPr i="1" lang="en-GB" sz="1000">
                <a:latin typeface="Roboto"/>
                <a:ea typeface="Roboto"/>
                <a:cs typeface="Roboto"/>
                <a:sym typeface="Roboto"/>
              </a:rPr>
              <a:t>Los Angeles Times</a:t>
            </a:r>
            <a:r>
              <a:rPr lang="en-GB" sz="1000">
                <a:latin typeface="Roboto"/>
                <a:ea typeface="Roboto"/>
                <a:cs typeface="Roboto"/>
                <a:sym typeface="Roboto"/>
              </a:rPr>
              <a:t>, Los Angeles Times, 29 Mar. 2017, </a:t>
            </a:r>
            <a:r>
              <a:rPr lang="en-GB" sz="1000">
                <a:uFill>
                  <a:noFill/>
                </a:uFill>
                <a:latin typeface="Roboto"/>
                <a:ea typeface="Roboto"/>
                <a:cs typeface="Roboto"/>
                <a:sym typeface="Roboto"/>
                <a:hlinkClick r:id="rId5"/>
              </a:rPr>
              <a:t>www.latimes.com/business/technology/la-fi-tn-dogvacay-rover-20170329-story.html</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Durkin, Andrea. “Unleashing Global Spending on Pets.” TradeVistas, 16 Feb. 2018, tradevistas.csis.org/unleashing-global-spending-pets/.</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“Dog Walking/Visit Rates.” Swifto | NYC Dog Walking with GPS Tracking, 6 Feb. 2018, swifto.com/pricing.</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Editors, AskMen. “Yes, It's A Dating Site For Dog Owners - Get Ready To Swipe Ruff!” AskMen, www.askmen.com/dating/online-dating-sites/apps/twindog-review.html.</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“Fetch A Date.” Fetch A Date, fetchadate.com/.</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“Fetch! Pet Care, Servicing North Pittsburgh.” Fetch! Pet Care North Pittsburgh, www.fetchpetcare.com/pittsburgh-cranberry-wexford/services/#services.</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Funderbeam. 2018, www.funderbeam.com/startups/rover-com/funding?ref=teleport.</a:t>
            </a:r>
            <a:endParaRPr sz="1000">
              <a:latin typeface="Roboto"/>
              <a:ea typeface="Roboto"/>
              <a:cs typeface="Roboto"/>
              <a:sym typeface="Roboto"/>
            </a:endParaRPr>
          </a:p>
          <a:p>
            <a:pPr indent="0" lvl="0" marL="0" rtl="0">
              <a:spcBef>
                <a:spcPts val="0"/>
              </a:spcBef>
              <a:spcAft>
                <a:spcPts val="0"/>
              </a:spcAft>
              <a:buNone/>
            </a:pPr>
            <a:r>
              <a:t/>
            </a:r>
            <a:endParaRPr sz="1100">
              <a:solidFill>
                <a:schemeClr val="folHlink"/>
              </a:solidFill>
              <a:latin typeface="Roboto"/>
              <a:ea typeface="Roboto"/>
              <a:cs typeface="Roboto"/>
              <a:sym typeface="Roboto"/>
            </a:endParaRPr>
          </a:p>
          <a:p>
            <a:pPr indent="0" lvl="0" marL="0" rtl="0">
              <a:spcBef>
                <a:spcPts val="0"/>
              </a:spcBef>
              <a:spcAft>
                <a:spcPts val="0"/>
              </a:spcAft>
              <a:buNone/>
            </a:pPr>
            <a:r>
              <a:t/>
            </a:r>
            <a:endParaRPr sz="1100">
              <a:solidFill>
                <a:schemeClr val="folHlink"/>
              </a:solidFill>
              <a:latin typeface="Roboto"/>
              <a:ea typeface="Roboto"/>
              <a:cs typeface="Roboto"/>
              <a:sym typeface="Roboto"/>
            </a:endParaRPr>
          </a:p>
          <a:p>
            <a:pPr indent="0" lvl="0" marL="0" rtl="0">
              <a:spcBef>
                <a:spcPts val="0"/>
              </a:spcBef>
              <a:spcAft>
                <a:spcPts val="0"/>
              </a:spcAft>
              <a:buNone/>
            </a:pPr>
            <a:r>
              <a:t/>
            </a:r>
            <a:endParaRPr>
              <a:solidFill>
                <a:schemeClr val="folHlink"/>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p:nvPr/>
        </p:nvSpPr>
        <p:spPr>
          <a:xfrm>
            <a:off x="0" y="191000"/>
            <a:ext cx="9144000" cy="4795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892" name="Shape 892"/>
          <p:cNvSpPr txBox="1"/>
          <p:nvPr/>
        </p:nvSpPr>
        <p:spPr>
          <a:xfrm>
            <a:off x="25350" y="191000"/>
            <a:ext cx="9093300" cy="466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Works Cited (MLA) </a:t>
            </a:r>
            <a:endParaRPr b="1" sz="12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Griswold, Alison. “Dog-Sharing Is the New Hot Thing in the Sharing Economy.” Quartz, Quartz, 5 Apr. 2017, qz.com/950105/dog-sharing-is-the-new-hot-thing-in-the-sharing-economy/.</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Harleigh, Sharon. “How to Tell If a Dog Needs a Companion.” Pets, 14 July 2016, pets.thenest.com/tell-dog-needs-companion-5329.html.</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Hill, Charles W.L., Schilling, M.A., and Gareth R. Jones, Strategic Management Theory: An Integrated Approach, 12th ed., Cengage Learning, 2017.</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“How to Start a Pet Sitting Business - License, Bonding, Insurance, Taxes, and More.” Surety1, surety1.com/guides/how-to-start-pet-sitting-business/.</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Insurance, Healthy Paws Pet. “Healthy Paws Pet Insurance Joins Forces With Rover.com.”</a:t>
            </a:r>
            <a:r>
              <a:rPr i="1" lang="en-GB" sz="1000">
                <a:latin typeface="Roboto"/>
                <a:ea typeface="Roboto"/>
                <a:cs typeface="Roboto"/>
                <a:sym typeface="Roboto"/>
              </a:rPr>
              <a:t>PR Newswire</a:t>
            </a:r>
            <a:r>
              <a:rPr lang="en-GB" sz="1000">
                <a:latin typeface="Roboto"/>
                <a:ea typeface="Roboto"/>
                <a:cs typeface="Roboto"/>
                <a:sym typeface="Roboto"/>
              </a:rPr>
              <a:t>, PR Newswire Association, 1 Feb. 2018, </a:t>
            </a:r>
            <a:r>
              <a:rPr lang="en-GB" sz="1000">
                <a:uFill>
                  <a:noFill/>
                </a:uFill>
                <a:latin typeface="Roboto"/>
                <a:ea typeface="Roboto"/>
                <a:cs typeface="Roboto"/>
                <a:sym typeface="Roboto"/>
                <a:hlinkClick r:id="rId3"/>
              </a:rPr>
              <a:t>www.prnewswire.com/news-releases/healthy-paws-pet-insurance-joins-forces-with-rovercom-300591646.html</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Jorgensen, Erica. “Rover.com Wins the 2014 GeekWire Startup of the Year Award!” </a:t>
            </a:r>
            <a:r>
              <a:rPr i="1" lang="en-GB" sz="1000">
                <a:latin typeface="Roboto"/>
                <a:ea typeface="Roboto"/>
                <a:cs typeface="Roboto"/>
                <a:sym typeface="Roboto"/>
              </a:rPr>
              <a:t>Rover.com</a:t>
            </a:r>
            <a:r>
              <a:rPr lang="en-GB" sz="1000">
                <a:latin typeface="Roboto"/>
                <a:ea typeface="Roboto"/>
                <a:cs typeface="Roboto"/>
                <a:sym typeface="Roboto"/>
              </a:rPr>
              <a:t>, 30 Sept. 2014, </a:t>
            </a:r>
            <a:r>
              <a:rPr lang="en-GB" sz="1000">
                <a:uFill>
                  <a:noFill/>
                </a:uFill>
                <a:latin typeface="Roboto"/>
                <a:ea typeface="Roboto"/>
                <a:cs typeface="Roboto"/>
                <a:sym typeface="Roboto"/>
                <a:hlinkClick r:id="rId4"/>
              </a:rPr>
              <a:t>www.rover.com/blog/rover-wins-geekwire-startup-of-the-year-award/</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“Meet The Dog People: Announcing Rover's Exciting New Ad Campaign [Video].” Rover.com, 24 Apr. 2017, www.rover.com/blog/dog-people-campaign-rover-com/.</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“Pet-Sitter Network Rover Got Its Paws on Millions More in VC Cash.” </a:t>
            </a:r>
            <a:r>
              <a:rPr i="1" lang="en-GB" sz="1000">
                <a:latin typeface="Roboto"/>
                <a:ea typeface="Roboto"/>
                <a:cs typeface="Roboto"/>
                <a:sym typeface="Roboto"/>
              </a:rPr>
              <a:t>Fortune</a:t>
            </a:r>
            <a:r>
              <a:rPr lang="en-GB" sz="1000">
                <a:latin typeface="Roboto"/>
                <a:ea typeface="Roboto"/>
                <a:cs typeface="Roboto"/>
                <a:sym typeface="Roboto"/>
              </a:rPr>
              <a:t>, fortune.com/2017/07/13/dog-walker-rover-startup/.</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Pet Industry Market Size &amp; Ownership Statistics, www.americanpetproducts.org/press_industrytrends.asp</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“Privacy Policy.” </a:t>
            </a:r>
            <a:r>
              <a:rPr i="1" lang="en-GB" sz="1000">
                <a:latin typeface="Roboto"/>
                <a:ea typeface="Roboto"/>
                <a:cs typeface="Roboto"/>
                <a:sym typeface="Roboto"/>
              </a:rPr>
              <a:t>Rover.com</a:t>
            </a:r>
            <a:r>
              <a:rPr lang="en-GB" sz="1000">
                <a:latin typeface="Roboto"/>
                <a:ea typeface="Roboto"/>
                <a:cs typeface="Roboto"/>
                <a:sym typeface="Roboto"/>
              </a:rPr>
              <a:t>, Rover.com, 6 Apr. 2018, www.rover.com/privacy/?ref=footer.</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“Rivals Rover, DogVacay Agree to Most Adorable Merger Ever.” PitchBook News, pitchbook.com/news/articles/rivals-rover-dogvacay-agree-to-most-adorable-merger-ever.</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Robertson, Michelle. “What Happened When a Sitter Found on Rover.com Lost an Oakland Woman's Dog.” </a:t>
            </a:r>
            <a:r>
              <a:rPr i="1" lang="en-GB" sz="1000">
                <a:latin typeface="Roboto"/>
                <a:ea typeface="Roboto"/>
                <a:cs typeface="Roboto"/>
                <a:sym typeface="Roboto"/>
              </a:rPr>
              <a:t>SFGate</a:t>
            </a:r>
            <a:r>
              <a:rPr lang="en-GB" sz="1000">
                <a:latin typeface="Roboto"/>
                <a:ea typeface="Roboto"/>
                <a:cs typeface="Roboto"/>
                <a:sym typeface="Roboto"/>
              </a:rPr>
              <a:t>, San Francisco Chronicle, 25 Oct. 2017, </a:t>
            </a:r>
            <a:r>
              <a:rPr lang="en-GB" sz="1000">
                <a:uFill>
                  <a:noFill/>
                </a:uFill>
                <a:latin typeface="Roboto"/>
                <a:ea typeface="Roboto"/>
                <a:cs typeface="Roboto"/>
                <a:sym typeface="Roboto"/>
                <a:hlinkClick r:id="rId5"/>
              </a:rPr>
              <a:t>www.sfgate.com/bayarea/article/Rover-Uber-for-pets-lost-dog-12300456.php#photo-14407021</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Roof, Katie, and Ryan Lawler. “Rover and DogVacay Merge to Dominate the Pet-Sitting Market.” </a:t>
            </a:r>
            <a:r>
              <a:rPr i="1" lang="en-GB" sz="1000">
                <a:latin typeface="Roboto"/>
                <a:ea typeface="Roboto"/>
                <a:cs typeface="Roboto"/>
                <a:sym typeface="Roboto"/>
              </a:rPr>
              <a:t>TechCrunch</a:t>
            </a:r>
            <a:r>
              <a:rPr lang="en-GB" sz="1000">
                <a:latin typeface="Roboto"/>
                <a:ea typeface="Roboto"/>
                <a:cs typeface="Roboto"/>
                <a:sym typeface="Roboto"/>
              </a:rPr>
              <a:t>, TechCrunch, 29 Mar. 2017, techcrunch.com/2017/03/29/rover-dogvacay-merge/.</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“Rover.com CTO Works to Unleash Data-Driven Innovation.” SearchBusinessAnalytics, searchbusinessanalytics.techtarget.com/feature/Sharing-economy-CTO-works-to-unleash-data-driven-innovation.</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“Rover.com-Funding.” Funderbeam, </a:t>
            </a:r>
            <a:r>
              <a:rPr lang="en-GB" sz="1000">
                <a:uFill>
                  <a:noFill/>
                </a:uFill>
                <a:latin typeface="Roboto"/>
                <a:ea typeface="Roboto"/>
                <a:cs typeface="Roboto"/>
                <a:sym typeface="Roboto"/>
                <a:hlinkClick r:id="rId6"/>
              </a:rPr>
              <a:t>www.funderbeam.com/startups/rover-com/funding?ref=teleport</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“Rover Guarantee.” </a:t>
            </a:r>
            <a:r>
              <a:rPr i="1" lang="en-GB" sz="1000">
                <a:latin typeface="Roboto"/>
                <a:ea typeface="Roboto"/>
                <a:cs typeface="Roboto"/>
                <a:sym typeface="Roboto"/>
              </a:rPr>
              <a:t>Rover.com</a:t>
            </a:r>
            <a:r>
              <a:rPr lang="en-GB" sz="1000">
                <a:latin typeface="Roboto"/>
                <a:ea typeface="Roboto"/>
                <a:cs typeface="Roboto"/>
                <a:sym typeface="Roboto"/>
              </a:rPr>
              <a:t>, </a:t>
            </a:r>
            <a:r>
              <a:rPr lang="en-GB" sz="1000">
                <a:uFill>
                  <a:noFill/>
                </a:uFill>
                <a:latin typeface="Roboto"/>
                <a:ea typeface="Roboto"/>
                <a:cs typeface="Roboto"/>
                <a:sym typeface="Roboto"/>
                <a:hlinkClick r:id="rId7"/>
              </a:rPr>
              <a:t>www.rover.com/guarantee/</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“Rover.com.” </a:t>
            </a:r>
            <a:r>
              <a:rPr i="1" lang="en-GB" sz="1000">
                <a:latin typeface="Roboto"/>
                <a:ea typeface="Roboto"/>
                <a:cs typeface="Roboto"/>
                <a:sym typeface="Roboto"/>
              </a:rPr>
              <a:t>How Do I Know I Can Trust... | Rover Q&amp;A Community</a:t>
            </a:r>
            <a:r>
              <a:rPr lang="en-GB" sz="1000">
                <a:latin typeface="Roboto"/>
                <a:ea typeface="Roboto"/>
                <a:cs typeface="Roboto"/>
                <a:sym typeface="Roboto"/>
              </a:rPr>
              <a:t>, www.rover.com/community/question/1192/how-do-i-know-i-can-trust-these-sitters-and-how-do-i-know-they-will-take-care-of-my-furbabies/.</a:t>
            </a:r>
            <a:endParaRPr sz="1000">
              <a:latin typeface="Roboto"/>
              <a:ea typeface="Roboto"/>
              <a:cs typeface="Roboto"/>
              <a:sym typeface="Roboto"/>
            </a:endParaRPr>
          </a:p>
          <a:p>
            <a:pPr indent="0" lvl="0" marL="0" rtl="0">
              <a:lnSpc>
                <a:spcPct val="115000"/>
              </a:lnSpc>
              <a:spcBef>
                <a:spcPts val="0"/>
              </a:spcBef>
              <a:spcAft>
                <a:spcPts val="0"/>
              </a:spcAft>
              <a:buNone/>
            </a:pPr>
            <a:r>
              <a:t/>
            </a:r>
            <a:endParaRPr sz="1000">
              <a:latin typeface="Roboto"/>
              <a:ea typeface="Roboto"/>
              <a:cs typeface="Roboto"/>
              <a:sym typeface="Roboto"/>
            </a:endParaRPr>
          </a:p>
          <a:p>
            <a:pPr indent="0" lvl="0" marL="0" rtl="0">
              <a:spcBef>
                <a:spcPts val="0"/>
              </a:spcBef>
              <a:spcAft>
                <a:spcPts val="0"/>
              </a:spcAft>
              <a:buNone/>
            </a:pPr>
            <a:r>
              <a:t/>
            </a:r>
            <a:endParaRPr sz="1100">
              <a:solidFill>
                <a:schemeClr val="folHlink"/>
              </a:solidFill>
              <a:latin typeface="Roboto"/>
              <a:ea typeface="Roboto"/>
              <a:cs typeface="Roboto"/>
              <a:sym typeface="Roboto"/>
            </a:endParaRPr>
          </a:p>
          <a:p>
            <a:pPr indent="0" lvl="0" marL="0" rtl="0">
              <a:spcBef>
                <a:spcPts val="0"/>
              </a:spcBef>
              <a:spcAft>
                <a:spcPts val="0"/>
              </a:spcAft>
              <a:buNone/>
            </a:pPr>
            <a:r>
              <a:t/>
            </a:r>
            <a:endParaRPr sz="1100">
              <a:solidFill>
                <a:schemeClr val="folHlink"/>
              </a:solidFill>
              <a:latin typeface="Roboto"/>
              <a:ea typeface="Roboto"/>
              <a:cs typeface="Roboto"/>
              <a:sym typeface="Roboto"/>
            </a:endParaRPr>
          </a:p>
          <a:p>
            <a:pPr indent="0" lvl="0" marL="0" rtl="0">
              <a:spcBef>
                <a:spcPts val="0"/>
              </a:spcBef>
              <a:spcAft>
                <a:spcPts val="0"/>
              </a:spcAft>
              <a:buNone/>
            </a:pPr>
            <a:r>
              <a:t/>
            </a:r>
            <a:endParaRPr>
              <a:solidFill>
                <a:schemeClr val="folHlink"/>
              </a:solidFill>
              <a:latin typeface="Cambria"/>
              <a:ea typeface="Cambria"/>
              <a:cs typeface="Cambria"/>
              <a:sym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Shape 897"/>
          <p:cNvSpPr/>
          <p:nvPr/>
        </p:nvSpPr>
        <p:spPr>
          <a:xfrm>
            <a:off x="0" y="191000"/>
            <a:ext cx="9144000" cy="4795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898" name="Shape 898"/>
          <p:cNvSpPr txBox="1"/>
          <p:nvPr/>
        </p:nvSpPr>
        <p:spPr>
          <a:xfrm>
            <a:off x="25350" y="191000"/>
            <a:ext cx="9093300" cy="371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latin typeface="Roboto"/>
                <a:ea typeface="Roboto"/>
                <a:cs typeface="Roboto"/>
                <a:sym typeface="Roboto"/>
              </a:rPr>
              <a:t>Works Cited (MLA) </a:t>
            </a:r>
            <a:endParaRPr b="1" sz="12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Rysman, Marc. 2009. "The Economics of Two-Sided Markets." </a:t>
            </a:r>
            <a:r>
              <a:rPr i="1" lang="en-GB" sz="1000">
                <a:latin typeface="Roboto"/>
                <a:ea typeface="Roboto"/>
                <a:cs typeface="Roboto"/>
                <a:sym typeface="Roboto"/>
              </a:rPr>
              <a:t>Journal of Economic Perspectives</a:t>
            </a:r>
            <a:r>
              <a:rPr lang="en-GB" sz="1000">
                <a:latin typeface="Roboto"/>
                <a:ea typeface="Roboto"/>
                <a:cs typeface="Roboto"/>
                <a:sym typeface="Roboto"/>
              </a:rPr>
              <a:t>, 23 (3): 125-43</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Schlosser, Kurt. “Rover Acquires DogVacay, Its Biggest Competitor in the Online Dog-Sitting Marketplace.” </a:t>
            </a:r>
            <a:r>
              <a:rPr i="1" lang="en-GB" sz="1000">
                <a:latin typeface="Roboto"/>
                <a:ea typeface="Roboto"/>
                <a:cs typeface="Roboto"/>
                <a:sym typeface="Roboto"/>
              </a:rPr>
              <a:t>GeekWire</a:t>
            </a:r>
            <a:r>
              <a:rPr lang="en-GB" sz="1000">
                <a:latin typeface="Roboto"/>
                <a:ea typeface="Roboto"/>
                <a:cs typeface="Roboto"/>
                <a:sym typeface="Roboto"/>
              </a:rPr>
              <a:t>, 30 Mar. 2017, www.geekwire.com/2017/rover-acquires-dogvacay-biggest-competitor-online-dog-sitting-marketplace/.</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Sevits, Kurt. “Rover.com Expands on-Demand Dog Walking Service to Denver.” 7NEWS, 27 Sept. 2017, </a:t>
            </a:r>
            <a:r>
              <a:rPr lang="en-GB" sz="1000">
                <a:uFill>
                  <a:noFill/>
                </a:uFill>
                <a:latin typeface="Roboto"/>
                <a:ea typeface="Roboto"/>
                <a:cs typeface="Roboto"/>
                <a:sym typeface="Roboto"/>
                <a:hlinkClick r:id="rId3"/>
              </a:rPr>
              <a:t>www.thedenverchannel.com/news/local-news/rovercom-expands-on-demand-dog-walking-service-to-denver</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“Sitter and Dog Walker Background Checks.”</a:t>
            </a:r>
            <a:r>
              <a:rPr i="1" lang="en-GB" sz="1000">
                <a:latin typeface="Roboto"/>
                <a:ea typeface="Roboto"/>
                <a:cs typeface="Roboto"/>
                <a:sym typeface="Roboto"/>
              </a:rPr>
              <a:t>Rover.com</a:t>
            </a:r>
            <a:r>
              <a:rPr lang="en-GB" sz="1000">
                <a:latin typeface="Roboto"/>
                <a:ea typeface="Roboto"/>
                <a:cs typeface="Roboto"/>
                <a:sym typeface="Roboto"/>
              </a:rPr>
              <a:t>, </a:t>
            </a:r>
            <a:r>
              <a:rPr lang="en-GB" sz="1000">
                <a:uFill>
                  <a:noFill/>
                </a:uFill>
                <a:latin typeface="Roboto"/>
                <a:ea typeface="Roboto"/>
                <a:cs typeface="Roboto"/>
                <a:sym typeface="Roboto"/>
                <a:hlinkClick r:id="rId4"/>
              </a:rPr>
              <a:t>www.rover.com/background-checks/</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“Terms of Service.” </a:t>
            </a:r>
            <a:r>
              <a:rPr i="1" lang="en-GB" sz="1000">
                <a:latin typeface="Roboto"/>
                <a:ea typeface="Roboto"/>
                <a:cs typeface="Roboto"/>
                <a:sym typeface="Roboto"/>
              </a:rPr>
              <a:t>Rover.com</a:t>
            </a:r>
            <a:r>
              <a:rPr lang="en-GB" sz="1000">
                <a:latin typeface="Roboto"/>
                <a:ea typeface="Roboto"/>
                <a:cs typeface="Roboto"/>
                <a:sym typeface="Roboto"/>
              </a:rPr>
              <a:t>, www.rover.com/tos/.</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Truzzi, Gianni. “The 2017 Executive Excellence Awards: Scott Porad.” </a:t>
            </a:r>
            <a:r>
              <a:rPr i="1" lang="en-GB" sz="1000">
                <a:latin typeface="Roboto"/>
                <a:ea typeface="Roboto"/>
                <a:cs typeface="Roboto"/>
                <a:sym typeface="Roboto"/>
              </a:rPr>
              <a:t>Seattle Business Magazine</a:t>
            </a:r>
            <a:r>
              <a:rPr lang="en-GB" sz="1000">
                <a:latin typeface="Roboto"/>
                <a:ea typeface="Roboto"/>
                <a:cs typeface="Roboto"/>
                <a:sym typeface="Roboto"/>
              </a:rPr>
              <a:t>, 2 Mar. 2017, seattlebusinessmag.com/profiles/2017-executive-excellence-awards-scott-porad.</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“Tuesday, April 5, 2016 Zingy's On-Demand, Dog Walking Services Acquired By Rover.” Zingy's On-Demand, Dog Walking Services Acquired By Rover, www.socaltech.com/zingy_s_on_demand_dog_walking_services_acquired_by_rover/s-0064762.html.</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Tumala, Carlo. “HOT DOG: THE $5 BILLION UBERESQUE DOG SITTING MARKET.” PetPace Smart Collar, 24 Mar. 2018, petpace.com/hot-dog-5-billion-uberesque-dog-sitting-market/.</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“Unleashed: 70+ Companies Targeting The Pet Industry.” CB Insights Research, 6 July 2017, www.cbinsights.com/research/pet-tech-market-map/.</a:t>
            </a:r>
            <a:endParaRPr sz="1000">
              <a:latin typeface="Roboto"/>
              <a:ea typeface="Roboto"/>
              <a:cs typeface="Roboto"/>
              <a:sym typeface="Roboto"/>
            </a:endParaRPr>
          </a:p>
          <a:p>
            <a:pPr indent="-292100" lvl="0" marL="457200" rtl="0">
              <a:lnSpc>
                <a:spcPct val="115000"/>
              </a:lnSpc>
              <a:spcBef>
                <a:spcPts val="0"/>
              </a:spcBef>
              <a:spcAft>
                <a:spcPts val="0"/>
              </a:spcAft>
              <a:buSzPts val="1000"/>
              <a:buFont typeface="Roboto"/>
              <a:buChar char="●"/>
            </a:pPr>
            <a:r>
              <a:rPr lang="en-GB" sz="1000">
                <a:latin typeface="Roboto"/>
                <a:ea typeface="Roboto"/>
                <a:cs typeface="Roboto"/>
                <a:sym typeface="Roboto"/>
              </a:rPr>
              <a:t>“What Are the Service Fees?” </a:t>
            </a:r>
            <a:r>
              <a:rPr i="1" lang="en-GB" sz="1000">
                <a:latin typeface="Roboto"/>
                <a:ea typeface="Roboto"/>
                <a:cs typeface="Roboto"/>
                <a:sym typeface="Roboto"/>
              </a:rPr>
              <a:t>Help Center</a:t>
            </a:r>
            <a:r>
              <a:rPr lang="en-GB" sz="1000">
                <a:latin typeface="Roboto"/>
                <a:ea typeface="Roboto"/>
                <a:cs typeface="Roboto"/>
                <a:sym typeface="Roboto"/>
              </a:rPr>
              <a:t>, support.rover.com/hc/en-us/articles/205385304-What-are-the-service-fees-.</a:t>
            </a:r>
            <a:endParaRPr sz="1000">
              <a:latin typeface="Roboto"/>
              <a:ea typeface="Roboto"/>
              <a:cs typeface="Roboto"/>
              <a:sym typeface="Roboto"/>
            </a:endParaRPr>
          </a:p>
          <a:p>
            <a:pPr indent="-292100" lvl="0" marL="457200" rtl="0">
              <a:lnSpc>
                <a:spcPct val="143181"/>
              </a:lnSpc>
              <a:spcBef>
                <a:spcPts val="0"/>
              </a:spcBef>
              <a:spcAft>
                <a:spcPts val="0"/>
              </a:spcAft>
              <a:buSzPts val="1000"/>
              <a:buFont typeface="Roboto"/>
              <a:buChar char="●"/>
            </a:pPr>
            <a:r>
              <a:rPr lang="en-GB" sz="1000">
                <a:latin typeface="Roboto"/>
                <a:ea typeface="Roboto"/>
                <a:cs typeface="Roboto"/>
                <a:sym typeface="Roboto"/>
              </a:rPr>
              <a:t>孙园 . “共享经济模式的宠物看护平台DogHero完成310万美元融资.” 亿欧首页, 30 Aug. 2016, m.iyiou.com/p/31122.</a:t>
            </a:r>
            <a:endParaRPr sz="1000">
              <a:latin typeface="Roboto"/>
              <a:ea typeface="Roboto"/>
              <a:cs typeface="Roboto"/>
              <a:sym typeface="Roboto"/>
            </a:endParaRPr>
          </a:p>
          <a:p>
            <a:pPr indent="-292100" lvl="0" marL="457200" rtl="0">
              <a:lnSpc>
                <a:spcPct val="143181"/>
              </a:lnSpc>
              <a:spcBef>
                <a:spcPts val="0"/>
              </a:spcBef>
              <a:spcAft>
                <a:spcPts val="0"/>
              </a:spcAft>
              <a:buSzPts val="1000"/>
              <a:buFont typeface="Roboto"/>
              <a:buChar char="●"/>
            </a:pPr>
            <a:r>
              <a:rPr lang="en-GB" sz="1000">
                <a:latin typeface="Roboto"/>
                <a:ea typeface="Roboto"/>
                <a:cs typeface="Roboto"/>
                <a:sym typeface="Roboto"/>
              </a:rPr>
              <a:t>Zaleski, and Bloomberg. “Wag, the 'Uber for Dog-Walking,' Is Drawing Scrutiny for Allegedly Losing Dogs.” </a:t>
            </a:r>
            <a:r>
              <a:rPr i="1" lang="en-GB" sz="1000">
                <a:latin typeface="Roboto"/>
                <a:ea typeface="Roboto"/>
                <a:cs typeface="Roboto"/>
                <a:sym typeface="Roboto"/>
              </a:rPr>
              <a:t>SFGate</a:t>
            </a:r>
            <a:r>
              <a:rPr lang="en-GB" sz="1000">
                <a:latin typeface="Roboto"/>
                <a:ea typeface="Roboto"/>
                <a:cs typeface="Roboto"/>
                <a:sym typeface="Roboto"/>
              </a:rPr>
              <a:t>, Bloomberg, 17 Oct. 2017, www.sfgate.com/business/article/Wag-the-Uber-for-Dog-Walking-Is-Drawing-12280890.php.</a:t>
            </a:r>
            <a:endParaRPr sz="1000">
              <a:latin typeface="Roboto"/>
              <a:ea typeface="Roboto"/>
              <a:cs typeface="Roboto"/>
              <a:sym typeface="Roboto"/>
            </a:endParaRPr>
          </a:p>
          <a:p>
            <a:pPr indent="-292100" lvl="0" marL="457200" rtl="0">
              <a:lnSpc>
                <a:spcPct val="143181"/>
              </a:lnSpc>
              <a:spcBef>
                <a:spcPts val="0"/>
              </a:spcBef>
              <a:spcAft>
                <a:spcPts val="0"/>
              </a:spcAft>
              <a:buSzPts val="1000"/>
              <a:buFont typeface="Roboto"/>
              <a:buChar char="●"/>
            </a:pPr>
            <a:r>
              <a:rPr lang="en-GB" sz="1000">
                <a:latin typeface="Roboto"/>
                <a:ea typeface="Roboto"/>
                <a:cs typeface="Roboto"/>
                <a:sym typeface="Roboto"/>
              </a:rPr>
              <a:t>2017-2018 APPA National Pet Owners Survey, </a:t>
            </a:r>
            <a:r>
              <a:rPr lang="en-GB" sz="1000">
                <a:uFill>
                  <a:noFill/>
                </a:uFill>
                <a:latin typeface="Roboto"/>
                <a:ea typeface="Roboto"/>
                <a:cs typeface="Roboto"/>
                <a:sym typeface="Roboto"/>
                <a:hlinkClick r:id="rId5"/>
              </a:rPr>
              <a:t>www.americanpetproducts.org/pubs_survey.asp</a:t>
            </a:r>
            <a:r>
              <a:rPr lang="en-GB" sz="1000">
                <a:latin typeface="Roboto"/>
                <a:ea typeface="Roboto"/>
                <a:cs typeface="Roboto"/>
                <a:sym typeface="Roboto"/>
              </a:rPr>
              <a:t>.</a:t>
            </a:r>
            <a:endParaRPr sz="1000">
              <a:latin typeface="Roboto"/>
              <a:ea typeface="Roboto"/>
              <a:cs typeface="Roboto"/>
              <a:sym typeface="Roboto"/>
            </a:endParaRPr>
          </a:p>
          <a:p>
            <a:pPr indent="-292100" lvl="0" marL="457200" rtl="0">
              <a:lnSpc>
                <a:spcPct val="143181"/>
              </a:lnSpc>
              <a:spcBef>
                <a:spcPts val="0"/>
              </a:spcBef>
              <a:spcAft>
                <a:spcPts val="0"/>
              </a:spcAft>
              <a:buSzPts val="1000"/>
              <a:buFont typeface="Roboto"/>
              <a:buChar char="●"/>
            </a:pPr>
            <a:r>
              <a:rPr lang="en-GB" sz="1000">
                <a:latin typeface="Roboto"/>
                <a:ea typeface="Roboto"/>
                <a:cs typeface="Roboto"/>
                <a:sym typeface="Roboto"/>
              </a:rPr>
              <a:t>“2017-2018 Pet-Sitting Industry Forecast.” Pet Sitters International, </a:t>
            </a:r>
            <a:r>
              <a:rPr lang="en-GB" sz="1000">
                <a:uFill>
                  <a:noFill/>
                </a:uFill>
                <a:latin typeface="Roboto"/>
                <a:ea typeface="Roboto"/>
                <a:cs typeface="Roboto"/>
                <a:sym typeface="Roboto"/>
                <a:hlinkClick r:id="rId6"/>
              </a:rPr>
              <a:t>www.petsit.com/2017-2018-pet-sitting-industry-forecast</a:t>
            </a:r>
            <a:r>
              <a:rPr lang="en-GB" sz="1000">
                <a:latin typeface="Roboto"/>
                <a:ea typeface="Roboto"/>
                <a:cs typeface="Roboto"/>
                <a:sym typeface="Roboto"/>
              </a:rPr>
              <a:t>.</a:t>
            </a:r>
            <a:endParaRPr sz="1000">
              <a:latin typeface="Roboto"/>
              <a:ea typeface="Roboto"/>
              <a:cs typeface="Roboto"/>
              <a:sym typeface="Roboto"/>
            </a:endParaRPr>
          </a:p>
          <a:p>
            <a:pPr indent="0" lvl="0" marL="0" rtl="0">
              <a:lnSpc>
                <a:spcPct val="115000"/>
              </a:lnSpc>
              <a:spcBef>
                <a:spcPts val="0"/>
              </a:spcBef>
              <a:spcAft>
                <a:spcPts val="0"/>
              </a:spcAft>
              <a:buNone/>
            </a:pPr>
            <a:r>
              <a:t/>
            </a:r>
            <a:endParaRPr sz="1000">
              <a:latin typeface="Roboto"/>
              <a:ea typeface="Roboto"/>
              <a:cs typeface="Roboto"/>
              <a:sym typeface="Roboto"/>
            </a:endParaRPr>
          </a:p>
          <a:p>
            <a:pPr indent="0" lvl="0" marL="0" rtl="0">
              <a:spcBef>
                <a:spcPts val="0"/>
              </a:spcBef>
              <a:spcAft>
                <a:spcPts val="0"/>
              </a:spcAft>
              <a:buNone/>
            </a:pPr>
            <a:r>
              <a:t/>
            </a:r>
            <a:endParaRPr sz="1100">
              <a:solidFill>
                <a:schemeClr val="folHlink"/>
              </a:solidFill>
              <a:latin typeface="Roboto"/>
              <a:ea typeface="Roboto"/>
              <a:cs typeface="Roboto"/>
              <a:sym typeface="Roboto"/>
            </a:endParaRPr>
          </a:p>
          <a:p>
            <a:pPr indent="0" lvl="0" marL="0" rtl="0">
              <a:spcBef>
                <a:spcPts val="0"/>
              </a:spcBef>
              <a:spcAft>
                <a:spcPts val="0"/>
              </a:spcAft>
              <a:buNone/>
            </a:pPr>
            <a:r>
              <a:t/>
            </a:r>
            <a:endParaRPr sz="1100">
              <a:solidFill>
                <a:schemeClr val="folHlink"/>
              </a:solidFill>
              <a:latin typeface="Roboto"/>
              <a:ea typeface="Roboto"/>
              <a:cs typeface="Roboto"/>
              <a:sym typeface="Roboto"/>
            </a:endParaRPr>
          </a:p>
          <a:p>
            <a:pPr indent="0" lvl="0" marL="0" rtl="0">
              <a:spcBef>
                <a:spcPts val="0"/>
              </a:spcBef>
              <a:spcAft>
                <a:spcPts val="0"/>
              </a:spcAft>
              <a:buNone/>
            </a:pPr>
            <a:r>
              <a:t/>
            </a:r>
            <a:endParaRPr>
              <a:solidFill>
                <a:schemeClr val="folHlink"/>
              </a:solidFill>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p:nvPr/>
        </p:nvSpPr>
        <p:spPr>
          <a:xfrm>
            <a:off x="0" y="445025"/>
            <a:ext cx="9144000" cy="4541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904" name="Shape 904"/>
          <p:cNvSpPr txBox="1"/>
          <p:nvPr>
            <p:ph type="title"/>
          </p:nvPr>
        </p:nvSpPr>
        <p:spPr>
          <a:xfrm>
            <a:off x="311700" y="826025"/>
            <a:ext cx="8520600" cy="308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List of </a:t>
            </a:r>
            <a:r>
              <a:rPr b="1" lang="en-GB">
                <a:latin typeface="Roboto"/>
                <a:ea typeface="Roboto"/>
                <a:cs typeface="Roboto"/>
                <a:sym typeface="Roboto"/>
              </a:rPr>
              <a:t>Appendices</a:t>
            </a:r>
            <a:endParaRPr b="1">
              <a:latin typeface="Roboto"/>
              <a:ea typeface="Roboto"/>
              <a:cs typeface="Roboto"/>
              <a:sym typeface="Roboto"/>
            </a:endParaRPr>
          </a:p>
        </p:txBody>
      </p:sp>
      <p:sp>
        <p:nvSpPr>
          <p:cNvPr id="905" name="Shape 905"/>
          <p:cNvSpPr txBox="1"/>
          <p:nvPr>
            <p:ph idx="1" type="body"/>
          </p:nvPr>
        </p:nvSpPr>
        <p:spPr>
          <a:xfrm>
            <a:off x="311700" y="1247775"/>
            <a:ext cx="4390500" cy="8667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Roboto"/>
              <a:buAutoNum type="romanUcPeriod"/>
            </a:pPr>
            <a:r>
              <a:rPr b="1" lang="en-GB">
                <a:latin typeface="Roboto"/>
                <a:ea typeface="Roboto"/>
                <a:cs typeface="Roboto"/>
                <a:sym typeface="Roboto"/>
              </a:rPr>
              <a:t>Funding and Investors</a:t>
            </a:r>
            <a:endParaRPr b="1">
              <a:latin typeface="Roboto"/>
              <a:ea typeface="Roboto"/>
              <a:cs typeface="Roboto"/>
              <a:sym typeface="Roboto"/>
            </a:endParaRPr>
          </a:p>
          <a:p>
            <a:pPr indent="-317500" lvl="0" marL="457200" rtl="0">
              <a:spcBef>
                <a:spcPts val="0"/>
              </a:spcBef>
              <a:spcAft>
                <a:spcPts val="0"/>
              </a:spcAft>
              <a:buSzPts val="1400"/>
              <a:buFont typeface="Roboto"/>
              <a:buAutoNum type="romanUcPeriod"/>
            </a:pPr>
            <a:r>
              <a:rPr b="1" lang="en-GB">
                <a:latin typeface="Roboto"/>
                <a:ea typeface="Roboto"/>
                <a:cs typeface="Roboto"/>
                <a:sym typeface="Roboto"/>
              </a:rPr>
              <a:t>Top Rover Cities</a:t>
            </a:r>
            <a:endParaRPr b="1">
              <a:latin typeface="Roboto"/>
              <a:ea typeface="Roboto"/>
              <a:cs typeface="Roboto"/>
              <a:sym typeface="Roboto"/>
            </a:endParaRPr>
          </a:p>
          <a:p>
            <a:pPr indent="-317500" lvl="0" marL="457200" rtl="0">
              <a:spcBef>
                <a:spcPts val="0"/>
              </a:spcBef>
              <a:spcAft>
                <a:spcPts val="0"/>
              </a:spcAft>
              <a:buSzPts val="1400"/>
              <a:buFont typeface="Roboto"/>
              <a:buAutoNum type="romanUcPeriod"/>
            </a:pPr>
            <a:r>
              <a:rPr b="1" lang="en-GB">
                <a:latin typeface="Roboto"/>
                <a:ea typeface="Roboto"/>
                <a:cs typeface="Roboto"/>
                <a:sym typeface="Roboto"/>
              </a:rPr>
              <a:t>Industry concentration analysis</a:t>
            </a:r>
            <a:endParaRPr b="1">
              <a:latin typeface="Roboto"/>
              <a:ea typeface="Roboto"/>
              <a:cs typeface="Roboto"/>
              <a:sym typeface="Roboto"/>
            </a:endParaRPr>
          </a:p>
          <a:p>
            <a:pPr indent="-317500" lvl="0" marL="457200" rtl="0">
              <a:spcBef>
                <a:spcPts val="0"/>
              </a:spcBef>
              <a:spcAft>
                <a:spcPts val="0"/>
              </a:spcAft>
              <a:buSzPts val="1400"/>
              <a:buFont typeface="Roboto"/>
              <a:buAutoNum type="romanUcPeriod"/>
            </a:pPr>
            <a:r>
              <a:rPr b="1" lang="en-GB">
                <a:latin typeface="Roboto"/>
                <a:ea typeface="Roboto"/>
                <a:cs typeface="Roboto"/>
                <a:sym typeface="Roboto"/>
              </a:rPr>
              <a:t>Total U.S. Pet Industry Expenditures</a:t>
            </a:r>
            <a:endParaRPr b="1">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p:nvPr/>
        </p:nvSpPr>
        <p:spPr>
          <a:xfrm>
            <a:off x="0" y="445025"/>
            <a:ext cx="9144000" cy="4541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911" name="Shape 91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Roboto"/>
              <a:buAutoNum type="romanUcPeriod"/>
            </a:pPr>
            <a:r>
              <a:rPr b="1" lang="en-GB">
                <a:latin typeface="Roboto"/>
                <a:ea typeface="Roboto"/>
                <a:cs typeface="Roboto"/>
                <a:sym typeface="Roboto"/>
              </a:rPr>
              <a:t>Funding and Investors</a:t>
            </a:r>
            <a:endParaRPr b="1">
              <a:latin typeface="Roboto"/>
              <a:ea typeface="Roboto"/>
              <a:cs typeface="Roboto"/>
              <a:sym typeface="Roboto"/>
            </a:endParaRPr>
          </a:p>
        </p:txBody>
      </p:sp>
      <p:graphicFrame>
        <p:nvGraphicFramePr>
          <p:cNvPr id="912" name="Shape 912"/>
          <p:cNvGraphicFramePr/>
          <p:nvPr/>
        </p:nvGraphicFramePr>
        <p:xfrm>
          <a:off x="390675" y="1195675"/>
          <a:ext cx="3000000" cy="3000000"/>
        </p:xfrm>
        <a:graphic>
          <a:graphicData uri="http://schemas.openxmlformats.org/drawingml/2006/table">
            <a:tbl>
              <a:tblPr>
                <a:noFill/>
                <a:tableStyleId>{BF7FAAC1-FEEC-4DBC-903A-DEEE673DDE78}</a:tableStyleId>
              </a:tblPr>
              <a:tblGrid>
                <a:gridCol w="1075850"/>
                <a:gridCol w="1832700"/>
                <a:gridCol w="5533075"/>
              </a:tblGrid>
              <a:tr h="285850">
                <a:tc>
                  <a:txBody>
                    <a:bodyPr>
                      <a:noAutofit/>
                    </a:bodyPr>
                    <a:lstStyle/>
                    <a:p>
                      <a:pPr indent="0" lvl="0" marL="0" rtl="0">
                        <a:spcBef>
                          <a:spcPts val="0"/>
                        </a:spcBef>
                        <a:spcAft>
                          <a:spcPts val="0"/>
                        </a:spcAft>
                        <a:buNone/>
                      </a:pPr>
                      <a:r>
                        <a:rPr b="1" lang="en-GB">
                          <a:latin typeface="Cambria"/>
                          <a:ea typeface="Cambria"/>
                          <a:cs typeface="Cambria"/>
                          <a:sym typeface="Cambria"/>
                        </a:rPr>
                        <a:t>Amount</a:t>
                      </a:r>
                      <a:endParaRPr b="1">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b="1" lang="en-GB">
                          <a:latin typeface="Cambria"/>
                          <a:ea typeface="Cambria"/>
                          <a:cs typeface="Cambria"/>
                          <a:sym typeface="Cambria"/>
                        </a:rPr>
                        <a:t>Date (Type)</a:t>
                      </a:r>
                      <a:endParaRPr b="1">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b="1" lang="en-GB">
                          <a:latin typeface="Cambria"/>
                          <a:ea typeface="Cambria"/>
                          <a:cs typeface="Cambria"/>
                          <a:sym typeface="Cambria"/>
                        </a:rPr>
                        <a:t>Investors</a:t>
                      </a:r>
                      <a:endParaRPr b="1">
                        <a:latin typeface="Cambria"/>
                        <a:ea typeface="Cambria"/>
                        <a:cs typeface="Cambria"/>
                        <a:sym typeface="Cambria"/>
                      </a:endParaRPr>
                    </a:p>
                  </a:txBody>
                  <a:tcPr marT="91425" marB="91425" marR="91425" marL="91425"/>
                </a:tc>
              </a:tr>
              <a:tr h="314900">
                <a:tc>
                  <a:txBody>
                    <a:bodyPr>
                      <a:noAutofit/>
                    </a:bodyPr>
                    <a:lstStyle/>
                    <a:p>
                      <a:pPr indent="0" lvl="0" marL="0" rtl="0">
                        <a:spcBef>
                          <a:spcPts val="0"/>
                        </a:spcBef>
                        <a:spcAft>
                          <a:spcPts val="0"/>
                        </a:spcAft>
                        <a:buNone/>
                      </a:pPr>
                      <a:r>
                        <a:rPr lang="en-GB">
                          <a:latin typeface="Cambria"/>
                          <a:ea typeface="Cambria"/>
                          <a:cs typeface="Cambria"/>
                          <a:sym typeface="Cambria"/>
                        </a:rPr>
                        <a:t>USD 3.4M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Apr 2012 (Series A)</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CrunchFund, Madrona Venture Group</a:t>
                      </a:r>
                      <a:endParaRPr>
                        <a:latin typeface="Cambria"/>
                        <a:ea typeface="Cambria"/>
                        <a:cs typeface="Cambria"/>
                        <a:sym typeface="Cambria"/>
                      </a:endParaRPr>
                    </a:p>
                  </a:txBody>
                  <a:tcPr marT="91425" marB="91425" marR="91425" marL="91425"/>
                </a:tc>
              </a:tr>
              <a:tr h="381000">
                <a:tc>
                  <a:txBody>
                    <a:bodyPr>
                      <a:noAutofit/>
                    </a:bodyPr>
                    <a:lstStyle/>
                    <a:p>
                      <a:pPr indent="0" lvl="0" marL="0" rtl="0">
                        <a:spcBef>
                          <a:spcPts val="0"/>
                        </a:spcBef>
                        <a:spcAft>
                          <a:spcPts val="0"/>
                        </a:spcAft>
                        <a:buNone/>
                      </a:pPr>
                      <a:r>
                        <a:rPr lang="en-GB">
                          <a:latin typeface="Cambria"/>
                          <a:ea typeface="Cambria"/>
                          <a:cs typeface="Cambria"/>
                          <a:sym typeface="Cambria"/>
                        </a:rPr>
                        <a:t>USD 7M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Feb 2013 (Series B)</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Foundry Group, Madrona Venture Group</a:t>
                      </a:r>
                      <a:endParaRPr>
                        <a:latin typeface="Cambria"/>
                        <a:ea typeface="Cambria"/>
                        <a:cs typeface="Cambria"/>
                        <a:sym typeface="Cambria"/>
                      </a:endParaRPr>
                    </a:p>
                  </a:txBody>
                  <a:tcPr marT="91425" marB="91425" marR="91425" marL="91425"/>
                </a:tc>
              </a:tr>
              <a:tr h="381000">
                <a:tc>
                  <a:txBody>
                    <a:bodyPr>
                      <a:noAutofit/>
                    </a:bodyPr>
                    <a:lstStyle/>
                    <a:p>
                      <a:pPr indent="0" lvl="0" marL="0" rtl="0">
                        <a:spcBef>
                          <a:spcPts val="0"/>
                        </a:spcBef>
                        <a:spcAft>
                          <a:spcPts val="0"/>
                        </a:spcAft>
                        <a:buNone/>
                      </a:pPr>
                      <a:r>
                        <a:rPr lang="en-GB">
                          <a:latin typeface="Cambria"/>
                          <a:ea typeface="Cambria"/>
                          <a:cs typeface="Cambria"/>
                          <a:sym typeface="Cambria"/>
                        </a:rPr>
                        <a:t>USD 3.5M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July 2013 (Series B)</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CrunchFund, Madrona Venture Group, Rolling Bay, Petco</a:t>
                      </a:r>
                      <a:endParaRPr>
                        <a:latin typeface="Cambria"/>
                        <a:ea typeface="Cambria"/>
                        <a:cs typeface="Cambria"/>
                        <a:sym typeface="Cambria"/>
                      </a:endParaRPr>
                    </a:p>
                  </a:txBody>
                  <a:tcPr marT="91425" marB="91425" marR="91425" marL="91425"/>
                </a:tc>
              </a:tr>
              <a:tr h="381000">
                <a:tc>
                  <a:txBody>
                    <a:bodyPr>
                      <a:noAutofit/>
                    </a:bodyPr>
                    <a:lstStyle/>
                    <a:p>
                      <a:pPr indent="0" lvl="0" marL="0" rtl="0">
                        <a:spcBef>
                          <a:spcPts val="0"/>
                        </a:spcBef>
                        <a:spcAft>
                          <a:spcPts val="0"/>
                        </a:spcAft>
                        <a:buNone/>
                      </a:pPr>
                      <a:r>
                        <a:rPr lang="en-GB">
                          <a:latin typeface="Cambria"/>
                          <a:ea typeface="Cambria"/>
                          <a:cs typeface="Cambria"/>
                          <a:sym typeface="Cambria"/>
                        </a:rPr>
                        <a:t>USD 12M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Mar 2014 (Series C)</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Foundry Group, Madrona Venture Group, Petco, Menlo Ventures</a:t>
                      </a:r>
                      <a:endParaRPr>
                        <a:latin typeface="Cambria"/>
                        <a:ea typeface="Cambria"/>
                        <a:cs typeface="Cambria"/>
                        <a:sym typeface="Cambria"/>
                      </a:endParaRPr>
                    </a:p>
                  </a:txBody>
                  <a:tcPr marT="91425" marB="91425" marR="91425" marL="91425"/>
                </a:tc>
              </a:tr>
              <a:tr h="381000">
                <a:tc>
                  <a:txBody>
                    <a:bodyPr>
                      <a:noAutofit/>
                    </a:bodyPr>
                    <a:lstStyle/>
                    <a:p>
                      <a:pPr indent="0" lvl="0" marL="0" rtl="0">
                        <a:spcBef>
                          <a:spcPts val="0"/>
                        </a:spcBef>
                        <a:spcAft>
                          <a:spcPts val="0"/>
                        </a:spcAft>
                        <a:buNone/>
                      </a:pPr>
                      <a:r>
                        <a:rPr lang="en-GB">
                          <a:latin typeface="Cambria"/>
                          <a:ea typeface="Cambria"/>
                          <a:cs typeface="Cambria"/>
                          <a:sym typeface="Cambria"/>
                        </a:rPr>
                        <a:t>USD 25M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Mar 2015 (Series D)</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Foundry Group, Madrona Venture Group, Petco, Menlo Ventures, Tcv</a:t>
                      </a:r>
                      <a:endParaRPr>
                        <a:latin typeface="Cambria"/>
                        <a:ea typeface="Cambria"/>
                        <a:cs typeface="Cambria"/>
                        <a:sym typeface="Cambria"/>
                      </a:endParaRPr>
                    </a:p>
                  </a:txBody>
                  <a:tcPr marT="91425" marB="91425" marR="91425" marL="91425"/>
                </a:tc>
              </a:tr>
              <a:tr h="396200">
                <a:tc>
                  <a:txBody>
                    <a:bodyPr>
                      <a:noAutofit/>
                    </a:bodyPr>
                    <a:lstStyle/>
                    <a:p>
                      <a:pPr indent="0" lvl="0" marL="0" rtl="0">
                        <a:spcBef>
                          <a:spcPts val="0"/>
                        </a:spcBef>
                        <a:spcAft>
                          <a:spcPts val="0"/>
                        </a:spcAft>
                        <a:buNone/>
                      </a:pPr>
                      <a:r>
                        <a:rPr lang="en-GB">
                          <a:latin typeface="Cambria"/>
                          <a:ea typeface="Cambria"/>
                          <a:cs typeface="Cambria"/>
                          <a:sym typeface="Cambria"/>
                        </a:rPr>
                        <a:t>USD 40M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Oct 2016 (Series E)</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Foundry Group, Madrona Venture Group, Menlo Ventures</a:t>
                      </a:r>
                      <a:endParaRPr>
                        <a:latin typeface="Cambria"/>
                        <a:ea typeface="Cambria"/>
                        <a:cs typeface="Cambria"/>
                        <a:sym typeface="Cambria"/>
                      </a:endParaRPr>
                    </a:p>
                  </a:txBody>
                  <a:tcPr marT="91425" marB="91425" marR="91425" marL="91425"/>
                </a:tc>
              </a:tr>
              <a:tr h="396200">
                <a:tc>
                  <a:txBody>
                    <a:bodyPr>
                      <a:noAutofit/>
                    </a:bodyPr>
                    <a:lstStyle/>
                    <a:p>
                      <a:pPr indent="0" lvl="0" marL="0" rtl="0">
                        <a:spcBef>
                          <a:spcPts val="0"/>
                        </a:spcBef>
                        <a:spcAft>
                          <a:spcPts val="0"/>
                        </a:spcAft>
                        <a:buNone/>
                      </a:pPr>
                      <a:r>
                        <a:rPr lang="en-GB">
                          <a:latin typeface="Cambria"/>
                          <a:ea typeface="Cambria"/>
                          <a:cs typeface="Cambria"/>
                          <a:sym typeface="Cambria"/>
                        </a:rPr>
                        <a:t>USD 65M</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Jul 2017 (Series F)</a:t>
                      </a:r>
                      <a:endParaRPr>
                        <a:latin typeface="Cambria"/>
                        <a:ea typeface="Cambria"/>
                        <a:cs typeface="Cambria"/>
                        <a:sym typeface="Cambria"/>
                      </a:endParaRPr>
                    </a:p>
                  </a:txBody>
                  <a:tcPr marT="91425" marB="91425" marR="91425" marL="91425"/>
                </a:tc>
                <a:tc>
                  <a:txBody>
                    <a:bodyPr>
                      <a:noAutofit/>
                    </a:bodyPr>
                    <a:lstStyle/>
                    <a:p>
                      <a:pPr indent="0" lvl="0" marL="0" rtl="0">
                        <a:spcBef>
                          <a:spcPts val="0"/>
                        </a:spcBef>
                        <a:spcAft>
                          <a:spcPts val="0"/>
                        </a:spcAft>
                        <a:buNone/>
                      </a:pPr>
                      <a:r>
                        <a:rPr lang="en-GB">
                          <a:latin typeface="Cambria"/>
                          <a:ea typeface="Cambria"/>
                          <a:cs typeface="Cambria"/>
                          <a:sym typeface="Cambria"/>
                        </a:rPr>
                        <a:t>Bespoke Strategies, Foundry Group, Madrona Venture Group, Tcv, Menlo Ventures, OMERS Ventures, Spark Capital, StepStone Group</a:t>
                      </a:r>
                      <a:endParaRPr>
                        <a:latin typeface="Cambria"/>
                        <a:ea typeface="Cambria"/>
                        <a:cs typeface="Cambria"/>
                        <a:sym typeface="Cambria"/>
                      </a:endParaRPr>
                    </a:p>
                  </a:txBody>
                  <a:tcPr marT="91425" marB="91425" marR="91425" marL="91425"/>
                </a:tc>
              </a:tr>
            </a:tbl>
          </a:graphicData>
        </a:graphic>
      </p:graphicFrame>
      <p:sp>
        <p:nvSpPr>
          <p:cNvPr id="913" name="Shape 913"/>
          <p:cNvSpPr txBox="1"/>
          <p:nvPr>
            <p:ph idx="2" type="title"/>
          </p:nvPr>
        </p:nvSpPr>
        <p:spPr>
          <a:xfrm>
            <a:off x="390675" y="4520450"/>
            <a:ext cx="8441700" cy="284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GB" sz="1200">
                <a:latin typeface="Cambria"/>
                <a:ea typeface="Cambria"/>
                <a:cs typeface="Cambria"/>
                <a:sym typeface="Cambria"/>
              </a:rPr>
              <a:t>Source: Funderbeam (https://www.funderbeam.com/startups/rover-com/funding?ref=teleport)</a:t>
            </a:r>
            <a:endParaRPr i="1" sz="1200">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p:nvPr/>
        </p:nvSpPr>
        <p:spPr>
          <a:xfrm>
            <a:off x="0" y="445025"/>
            <a:ext cx="9144000" cy="4541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919" name="Shape 919"/>
          <p:cNvSpPr txBox="1"/>
          <p:nvPr>
            <p:ph type="title"/>
          </p:nvPr>
        </p:nvSpPr>
        <p:spPr>
          <a:xfrm>
            <a:off x="390675" y="445050"/>
            <a:ext cx="85206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II. Top Rover Cities</a:t>
            </a:r>
            <a:endParaRPr b="1">
              <a:latin typeface="Roboto"/>
              <a:ea typeface="Roboto"/>
              <a:cs typeface="Roboto"/>
              <a:sym typeface="Roboto"/>
            </a:endParaRPr>
          </a:p>
        </p:txBody>
      </p:sp>
      <p:sp>
        <p:nvSpPr>
          <p:cNvPr id="920" name="Shape 920"/>
          <p:cNvSpPr txBox="1"/>
          <p:nvPr>
            <p:ph idx="2" type="title"/>
          </p:nvPr>
        </p:nvSpPr>
        <p:spPr>
          <a:xfrm>
            <a:off x="390675" y="4520450"/>
            <a:ext cx="8441700" cy="284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GB" sz="1200">
                <a:latin typeface="Cambria"/>
                <a:ea typeface="Cambria"/>
                <a:cs typeface="Cambria"/>
                <a:sym typeface="Cambria"/>
              </a:rPr>
              <a:t>Source: Rover.com (https://www.rover.com/?ref=header)</a:t>
            </a:r>
            <a:endParaRPr i="1" sz="1200">
              <a:latin typeface="Cambria"/>
              <a:ea typeface="Cambria"/>
              <a:cs typeface="Cambria"/>
              <a:sym typeface="Cambria"/>
            </a:endParaRPr>
          </a:p>
        </p:txBody>
      </p:sp>
      <p:graphicFrame>
        <p:nvGraphicFramePr>
          <p:cNvPr id="921" name="Shape 921"/>
          <p:cNvGraphicFramePr/>
          <p:nvPr/>
        </p:nvGraphicFramePr>
        <p:xfrm>
          <a:off x="671550" y="1311888"/>
          <a:ext cx="3000000" cy="3000000"/>
        </p:xfrm>
        <a:graphic>
          <a:graphicData uri="http://schemas.openxmlformats.org/drawingml/2006/table">
            <a:tbl>
              <a:tblPr>
                <a:noFill/>
                <a:tableStyleId>{BF7FAAC1-FEEC-4DBC-903A-DEEE673DDE78}</a:tableStyleId>
              </a:tblPr>
              <a:tblGrid>
                <a:gridCol w="1300150"/>
                <a:gridCol w="1300150"/>
                <a:gridCol w="1300150"/>
                <a:gridCol w="1300150"/>
                <a:gridCol w="1300150"/>
                <a:gridCol w="1300150"/>
              </a:tblGrid>
              <a:tr h="170100">
                <a:tc>
                  <a:txBody>
                    <a:bodyPr>
                      <a:noAutofit/>
                    </a:bodyPr>
                    <a:lstStyle/>
                    <a:p>
                      <a:pPr indent="0" lvl="0" marL="0" rtl="0">
                        <a:spcBef>
                          <a:spcPts val="0"/>
                        </a:spcBef>
                        <a:spcAft>
                          <a:spcPts val="0"/>
                        </a:spcAft>
                        <a:buNone/>
                      </a:pPr>
                      <a:r>
                        <a:rPr lang="en-GB" sz="1200">
                          <a:latin typeface="Cambria"/>
                          <a:ea typeface="Cambria"/>
                          <a:cs typeface="Cambria"/>
                          <a:sym typeface="Cambria"/>
                        </a:rPr>
                        <a:t>Atlanta</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Cleveland</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Jacksonville</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Minneapolis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Portland</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Seattle</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9475">
                <a:tc>
                  <a:txBody>
                    <a:bodyPr>
                      <a:noAutofit/>
                    </a:bodyPr>
                    <a:lstStyle/>
                    <a:p>
                      <a:pPr indent="0" lvl="0" marL="0" rtl="0">
                        <a:spcBef>
                          <a:spcPts val="0"/>
                        </a:spcBef>
                        <a:spcAft>
                          <a:spcPts val="0"/>
                        </a:spcAft>
                        <a:buNone/>
                      </a:pPr>
                      <a:r>
                        <a:rPr lang="en-GB" sz="1200">
                          <a:latin typeface="Cambria"/>
                          <a:ea typeface="Cambria"/>
                          <a:cs typeface="Cambria"/>
                          <a:sym typeface="Cambria"/>
                        </a:rPr>
                        <a:t>Austin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Columbus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Kansas City</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Mississauga</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Richmond</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Tampa</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lang="en-GB" sz="1200">
                          <a:latin typeface="Cambria"/>
                          <a:ea typeface="Cambria"/>
                          <a:cs typeface="Cambria"/>
                          <a:sym typeface="Cambria"/>
                        </a:rPr>
                        <a:t>Baltimore</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Dallas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Las Vegas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New York City</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Sacramento</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Toronto</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lang="en-GB" sz="1200">
                          <a:latin typeface="Cambria"/>
                          <a:ea typeface="Cambria"/>
                          <a:cs typeface="Cambria"/>
                          <a:sym typeface="Cambria"/>
                        </a:rPr>
                        <a:t>Boston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Denver</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Lexington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Oakland</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Saint Louis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Tucson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lang="en-GB" sz="1200">
                          <a:latin typeface="Cambria"/>
                          <a:ea typeface="Cambria"/>
                          <a:cs typeface="Cambria"/>
                          <a:sym typeface="Cambria"/>
                        </a:rPr>
                        <a:t>Calgary</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Edmonton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Los Angeles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Orlando</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Salt Lake City</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Washington D.C.</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lang="en-GB" sz="1200">
                          <a:latin typeface="Cambria"/>
                          <a:ea typeface="Cambria"/>
                          <a:cs typeface="Cambria"/>
                          <a:sym typeface="Cambria"/>
                        </a:rPr>
                        <a:t>Charlotte</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Fort Worth</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Madison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Ottawa</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San Antonio</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Winnipeg</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lang="en-GB" sz="1200">
                          <a:latin typeface="Cambria"/>
                          <a:ea typeface="Cambria"/>
                          <a:cs typeface="Cambria"/>
                          <a:sym typeface="Cambria"/>
                        </a:rPr>
                        <a:t>Chicago</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Houston</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Miami</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Philadelphia</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San Diego</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noAutofit/>
                    </a:bodyPr>
                    <a:lstStyle/>
                    <a:p>
                      <a:pPr indent="0" lvl="0" marL="0" rtl="0">
                        <a:spcBef>
                          <a:spcPts val="0"/>
                        </a:spcBef>
                        <a:spcAft>
                          <a:spcPts val="0"/>
                        </a:spcAft>
                        <a:buNone/>
                      </a:pPr>
                      <a:r>
                        <a:rPr lang="en-GB" sz="1200">
                          <a:latin typeface="Cambria"/>
                          <a:ea typeface="Cambria"/>
                          <a:cs typeface="Cambria"/>
                          <a:sym typeface="Cambria"/>
                        </a:rPr>
                        <a:t>Cincinnati</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Indianapolis</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Milwaukee</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Phoenix</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GB" sz="1200">
                          <a:latin typeface="Cambria"/>
                          <a:ea typeface="Cambria"/>
                          <a:cs typeface="Cambria"/>
                          <a:sym typeface="Cambria"/>
                        </a:rPr>
                        <a:t>San Jose</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sz="1200">
                        <a:latin typeface="Cambria"/>
                        <a:ea typeface="Cambria"/>
                        <a:cs typeface="Cambria"/>
                        <a:sym typeface="Cambr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p:nvPr/>
        </p:nvSpPr>
        <p:spPr>
          <a:xfrm>
            <a:off x="0" y="445025"/>
            <a:ext cx="9144000" cy="4541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927" name="Shape 9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III. Industry concentration analysis</a:t>
            </a:r>
            <a:endParaRPr b="1">
              <a:latin typeface="Roboto"/>
              <a:ea typeface="Roboto"/>
              <a:cs typeface="Roboto"/>
              <a:sym typeface="Roboto"/>
            </a:endParaRPr>
          </a:p>
        </p:txBody>
      </p:sp>
      <p:graphicFrame>
        <p:nvGraphicFramePr>
          <p:cNvPr id="928" name="Shape 928"/>
          <p:cNvGraphicFramePr/>
          <p:nvPr/>
        </p:nvGraphicFramePr>
        <p:xfrm>
          <a:off x="1177425" y="1264213"/>
          <a:ext cx="3000000" cy="3000000"/>
        </p:xfrm>
        <a:graphic>
          <a:graphicData uri="http://schemas.openxmlformats.org/drawingml/2006/table">
            <a:tbl>
              <a:tblPr>
                <a:noFill/>
                <a:tableStyleId>{319172DB-96CF-4F02-B11C-B9454569F80B}</a:tableStyleId>
              </a:tblPr>
              <a:tblGrid>
                <a:gridCol w="1082900"/>
                <a:gridCol w="2509400"/>
                <a:gridCol w="926700"/>
                <a:gridCol w="926700"/>
                <a:gridCol w="1072475"/>
              </a:tblGrid>
              <a:tr h="444750">
                <a:tc>
                  <a:txBody>
                    <a:bodyPr>
                      <a:noAutofit/>
                    </a:bodyPr>
                    <a:lstStyle/>
                    <a:p>
                      <a:pPr indent="0" lvl="0" marL="0" rtl="0">
                        <a:spcBef>
                          <a:spcPts val="0"/>
                        </a:spcBef>
                        <a:spcAft>
                          <a:spcPts val="0"/>
                        </a:spcAft>
                        <a:buNone/>
                      </a:pPr>
                      <a:r>
                        <a:rPr lang="en-GB"/>
                        <a:t>Company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GB"/>
                        <a:t>Rover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GB"/>
                        <a:t>Swifto</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GB"/>
                        <a:t>Wag!</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GB"/>
                        <a:t>Fetch! Pet Care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9550">
                <a:tc>
                  <a:txBody>
                    <a:bodyPr>
                      <a:noAutofit/>
                    </a:bodyPr>
                    <a:lstStyle/>
                    <a:p>
                      <a:pPr indent="0" lvl="0" marL="0" rtl="0">
                        <a:spcBef>
                          <a:spcPts val="0"/>
                        </a:spcBef>
                        <a:spcAft>
                          <a:spcPts val="0"/>
                        </a:spcAft>
                        <a:buNone/>
                      </a:pPr>
                      <a:r>
                        <a:rPr b="1" lang="en-GB"/>
                        <a:t>Sitters/Walkers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140,000+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3,000+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9550">
                <a:tc>
                  <a:txBody>
                    <a:bodyPr>
                      <a:noAutofit/>
                    </a:bodyPr>
                    <a:lstStyle/>
                    <a:p>
                      <a:pPr indent="0" lvl="0" marL="0" rtl="0">
                        <a:spcBef>
                          <a:spcPts val="0"/>
                        </a:spcBef>
                        <a:spcAft>
                          <a:spcPts val="0"/>
                        </a:spcAft>
                        <a:buNone/>
                      </a:pPr>
                      <a:r>
                        <a:rPr b="1" lang="en-GB"/>
                        <a:t>Booking</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$150M+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180000+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9550">
                <a:tc>
                  <a:txBody>
                    <a:bodyPr>
                      <a:noAutofit/>
                    </a:bodyPr>
                    <a:lstStyle/>
                    <a:p>
                      <a:pPr indent="0" lvl="0" marL="0" rtl="0">
                        <a:spcBef>
                          <a:spcPts val="0"/>
                        </a:spcBef>
                        <a:spcAft>
                          <a:spcPts val="0"/>
                        </a:spcAft>
                        <a:buNone/>
                      </a:pPr>
                      <a:r>
                        <a:rPr b="1" lang="en-GB"/>
                        <a:t>Valuation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866.67 B</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9550">
                <a:tc>
                  <a:txBody>
                    <a:bodyPr>
                      <a:noAutofit/>
                    </a:bodyPr>
                    <a:lstStyle/>
                    <a:p>
                      <a:pPr indent="0" lvl="0" marL="0" rtl="0">
                        <a:spcBef>
                          <a:spcPts val="0"/>
                        </a:spcBef>
                        <a:spcAft>
                          <a:spcPts val="0"/>
                        </a:spcAft>
                        <a:buNone/>
                      </a:pPr>
                      <a:r>
                        <a:rPr b="1" lang="en-GB"/>
                        <a:t>Est. Revenue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9.7M (Rover and DogVacay combined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solidFill>
                            <a:srgbClr val="FF0000"/>
                          </a:solidFill>
                        </a:rPr>
                        <a:t>Not available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&lt;1M</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GB"/>
                        <a:t>3M***</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Shape 933"/>
          <p:cNvSpPr/>
          <p:nvPr/>
        </p:nvSpPr>
        <p:spPr>
          <a:xfrm>
            <a:off x="0" y="445025"/>
            <a:ext cx="9144000" cy="4541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934" name="Shape 9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IV</a:t>
            </a:r>
            <a:r>
              <a:rPr b="1" lang="en-GB">
                <a:latin typeface="Roboto"/>
                <a:ea typeface="Roboto"/>
                <a:cs typeface="Roboto"/>
                <a:sym typeface="Roboto"/>
              </a:rPr>
              <a:t>. Total U.S. Pet Industry Expenditures</a:t>
            </a:r>
            <a:endParaRPr b="1">
              <a:latin typeface="Roboto"/>
              <a:ea typeface="Roboto"/>
              <a:cs typeface="Roboto"/>
              <a:sym typeface="Roboto"/>
            </a:endParaRPr>
          </a:p>
        </p:txBody>
      </p:sp>
      <p:sp>
        <p:nvSpPr>
          <p:cNvPr id="935" name="Shape 935"/>
          <p:cNvSpPr txBox="1"/>
          <p:nvPr>
            <p:ph idx="2" type="title"/>
          </p:nvPr>
        </p:nvSpPr>
        <p:spPr>
          <a:xfrm>
            <a:off x="390675" y="4520450"/>
            <a:ext cx="8441700" cy="284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GB" sz="1200"/>
              <a:t>Source: </a:t>
            </a:r>
            <a:r>
              <a:rPr i="1" lang="en-GB" sz="1200"/>
              <a:t>The American Pet Products Association (APPA)</a:t>
            </a:r>
            <a:r>
              <a:rPr i="1" lang="en-GB" sz="1200">
                <a:latin typeface="Cambria"/>
                <a:ea typeface="Cambria"/>
                <a:cs typeface="Cambria"/>
                <a:sym typeface="Cambria"/>
              </a:rPr>
              <a:t> (</a:t>
            </a:r>
            <a:r>
              <a:rPr i="1" lang="en-GB" sz="1200"/>
              <a:t>http://www.americanpetproducts.org/press_industrytrends.asp</a:t>
            </a:r>
            <a:r>
              <a:rPr i="1" lang="en-GB" sz="1200">
                <a:latin typeface="Cambria"/>
                <a:ea typeface="Cambria"/>
                <a:cs typeface="Cambria"/>
                <a:sym typeface="Cambria"/>
              </a:rPr>
              <a:t>)</a:t>
            </a:r>
            <a:endParaRPr i="1" sz="1200">
              <a:latin typeface="Cambria"/>
              <a:ea typeface="Cambria"/>
              <a:cs typeface="Cambria"/>
              <a:sym typeface="Cambria"/>
            </a:endParaRPr>
          </a:p>
        </p:txBody>
      </p:sp>
      <p:pic>
        <p:nvPicPr>
          <p:cNvPr id="936" name="Shape 936"/>
          <p:cNvPicPr preferRelativeResize="0"/>
          <p:nvPr/>
        </p:nvPicPr>
        <p:blipFill>
          <a:blip r:embed="rId3">
            <a:alphaModFix/>
          </a:blip>
          <a:stretch>
            <a:fillRect/>
          </a:stretch>
        </p:blipFill>
        <p:spPr>
          <a:xfrm>
            <a:off x="1463250" y="1017725"/>
            <a:ext cx="5415550" cy="325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p:nvPr/>
        </p:nvSpPr>
        <p:spPr>
          <a:xfrm>
            <a:off x="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grpSp>
        <p:nvGrpSpPr>
          <p:cNvPr id="162" name="Shape 162"/>
          <p:cNvGrpSpPr/>
          <p:nvPr/>
        </p:nvGrpSpPr>
        <p:grpSpPr>
          <a:xfrm>
            <a:off x="226975" y="1171575"/>
            <a:ext cx="8612225" cy="2962125"/>
            <a:chOff x="226975" y="1095375"/>
            <a:chExt cx="8612225" cy="2962125"/>
          </a:xfrm>
        </p:grpSpPr>
        <p:cxnSp>
          <p:nvCxnSpPr>
            <p:cNvPr id="163" name="Shape 163"/>
            <p:cNvCxnSpPr/>
            <p:nvPr/>
          </p:nvCxnSpPr>
          <p:spPr>
            <a:xfrm>
              <a:off x="437750" y="2777775"/>
              <a:ext cx="8068500" cy="5400"/>
            </a:xfrm>
            <a:prstGeom prst="straightConnector1">
              <a:avLst/>
            </a:prstGeom>
            <a:noFill/>
            <a:ln cap="flat" cmpd="sng" w="9525">
              <a:solidFill>
                <a:srgbClr val="7F7F7F"/>
              </a:solidFill>
              <a:prstDash val="solid"/>
              <a:round/>
              <a:headEnd len="sm" w="sm" type="none"/>
              <a:tailEnd len="sm" w="sm" type="none"/>
            </a:ln>
          </p:spPr>
        </p:cxnSp>
        <p:sp>
          <p:nvSpPr>
            <p:cNvPr id="164" name="Shape 164"/>
            <p:cNvSpPr/>
            <p:nvPr/>
          </p:nvSpPr>
          <p:spPr>
            <a:xfrm>
              <a:off x="1038225" y="1485900"/>
              <a:ext cx="666600" cy="6666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 name="Shape 165"/>
            <p:cNvSpPr/>
            <p:nvPr/>
          </p:nvSpPr>
          <p:spPr>
            <a:xfrm>
              <a:off x="3133725" y="3390900"/>
              <a:ext cx="666600" cy="6666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 name="Shape 166"/>
            <p:cNvSpPr/>
            <p:nvPr/>
          </p:nvSpPr>
          <p:spPr>
            <a:xfrm>
              <a:off x="4543425" y="1476375"/>
              <a:ext cx="666600" cy="6666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 name="Shape 167"/>
            <p:cNvSpPr/>
            <p:nvPr/>
          </p:nvSpPr>
          <p:spPr>
            <a:xfrm>
              <a:off x="7743825" y="1476375"/>
              <a:ext cx="666600" cy="6666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70C0"/>
                </a:solidFill>
                <a:latin typeface="Calibri"/>
                <a:ea typeface="Calibri"/>
                <a:cs typeface="Calibri"/>
                <a:sym typeface="Calibri"/>
              </a:endParaRPr>
            </a:p>
          </p:txBody>
        </p:sp>
        <p:sp>
          <p:nvSpPr>
            <p:cNvPr id="168" name="Shape 168"/>
            <p:cNvSpPr/>
            <p:nvPr/>
          </p:nvSpPr>
          <p:spPr>
            <a:xfrm>
              <a:off x="1295400" y="2695575"/>
              <a:ext cx="152400" cy="1524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B0F0"/>
                </a:solidFill>
                <a:latin typeface="Calibri"/>
                <a:ea typeface="Calibri"/>
                <a:cs typeface="Calibri"/>
                <a:sym typeface="Calibri"/>
              </a:endParaRPr>
            </a:p>
          </p:txBody>
        </p:sp>
        <p:sp>
          <p:nvSpPr>
            <p:cNvPr id="169" name="Shape 169"/>
            <p:cNvSpPr/>
            <p:nvPr/>
          </p:nvSpPr>
          <p:spPr>
            <a:xfrm>
              <a:off x="3390900" y="2695575"/>
              <a:ext cx="152400" cy="1524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 name="Shape 170"/>
            <p:cNvSpPr/>
            <p:nvPr/>
          </p:nvSpPr>
          <p:spPr>
            <a:xfrm>
              <a:off x="4800600" y="2695575"/>
              <a:ext cx="152400" cy="1524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 name="Shape 171"/>
            <p:cNvSpPr/>
            <p:nvPr/>
          </p:nvSpPr>
          <p:spPr>
            <a:xfrm>
              <a:off x="6210300" y="2695575"/>
              <a:ext cx="152400" cy="1524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 name="Shape 172"/>
            <p:cNvSpPr/>
            <p:nvPr/>
          </p:nvSpPr>
          <p:spPr>
            <a:xfrm>
              <a:off x="8001000" y="2695575"/>
              <a:ext cx="152400" cy="1524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 name="Shape 173"/>
            <p:cNvSpPr txBox="1"/>
            <p:nvPr/>
          </p:nvSpPr>
          <p:spPr>
            <a:xfrm>
              <a:off x="2609625" y="1247775"/>
              <a:ext cx="1683600" cy="10311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rPr b="1" lang="en-GB">
                  <a:latin typeface="Roboto"/>
                  <a:ea typeface="Roboto"/>
                  <a:cs typeface="Roboto"/>
                  <a:sym typeface="Roboto"/>
                </a:rPr>
                <a:t>Service Expansion</a:t>
              </a:r>
              <a:r>
                <a:rPr b="1" i="0" lang="en-GB" sz="1400" u="none" cap="none" strike="noStrike">
                  <a:latin typeface="Roboto"/>
                  <a:ea typeface="Roboto"/>
                  <a:cs typeface="Roboto"/>
                  <a:sym typeface="Roboto"/>
                </a:rPr>
                <a:t> </a:t>
              </a:r>
              <a:endParaRPr b="1" i="0" sz="1200" u="none" cap="none" strike="noStrike">
                <a:latin typeface="Roboto"/>
                <a:ea typeface="Roboto"/>
                <a:cs typeface="Roboto"/>
                <a:sym typeface="Roboto"/>
              </a:endParaRPr>
            </a:p>
            <a:p>
              <a:pPr indent="0" lvl="0" marL="0" marR="0" rtl="0" algn="ctr">
                <a:spcBef>
                  <a:spcPts val="0"/>
                </a:spcBef>
                <a:spcAft>
                  <a:spcPts val="0"/>
                </a:spcAft>
                <a:buNone/>
              </a:pPr>
              <a:r>
                <a:rPr lang="en-GB" sz="1100">
                  <a:latin typeface="Roboto"/>
                  <a:ea typeface="Roboto"/>
                  <a:cs typeface="Roboto"/>
                  <a:sym typeface="Roboto"/>
                </a:rPr>
                <a:t>Expanded its services to all 50 states in U.S &amp;</a:t>
              </a:r>
              <a:br>
                <a:rPr lang="en-GB" sz="1100">
                  <a:latin typeface="Roboto"/>
                  <a:ea typeface="Roboto"/>
                  <a:cs typeface="Roboto"/>
                  <a:sym typeface="Roboto"/>
                </a:rPr>
              </a:br>
              <a:r>
                <a:rPr lang="en-GB" sz="1100">
                  <a:latin typeface="Roboto"/>
                  <a:ea typeface="Roboto"/>
                  <a:cs typeface="Roboto"/>
                  <a:sym typeface="Roboto"/>
                </a:rPr>
                <a:t>Obtained first round of funding of USD 3.4M in April</a:t>
              </a:r>
              <a:br>
                <a:rPr lang="en-GB" sz="1100">
                  <a:latin typeface="Roboto"/>
                  <a:ea typeface="Roboto"/>
                  <a:cs typeface="Roboto"/>
                  <a:sym typeface="Roboto"/>
                </a:rPr>
              </a:br>
              <a:endParaRPr>
                <a:latin typeface="Roboto"/>
                <a:ea typeface="Roboto"/>
                <a:cs typeface="Roboto"/>
                <a:sym typeface="Roboto"/>
              </a:endParaRPr>
            </a:p>
          </p:txBody>
        </p:sp>
        <p:sp>
          <p:nvSpPr>
            <p:cNvPr id="174" name="Shape 174"/>
            <p:cNvSpPr txBox="1"/>
            <p:nvPr/>
          </p:nvSpPr>
          <p:spPr>
            <a:xfrm>
              <a:off x="226975" y="3000375"/>
              <a:ext cx="2696700" cy="10311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rPr b="1" lang="en-GB">
                  <a:latin typeface="Roboto"/>
                  <a:ea typeface="Roboto"/>
                  <a:cs typeface="Roboto"/>
                  <a:sym typeface="Roboto"/>
                </a:rPr>
                <a:t>“Rover.com” Founded</a:t>
              </a:r>
              <a:endParaRPr b="1" i="0" sz="1200" u="none" cap="none" strike="noStrike">
                <a:latin typeface="Roboto"/>
                <a:ea typeface="Roboto"/>
                <a:cs typeface="Roboto"/>
                <a:sym typeface="Roboto"/>
              </a:endParaRPr>
            </a:p>
            <a:p>
              <a:pPr indent="0" lvl="0" marL="0" marR="0" rtl="0" algn="ctr">
                <a:spcBef>
                  <a:spcPts val="0"/>
                </a:spcBef>
                <a:spcAft>
                  <a:spcPts val="0"/>
                </a:spcAft>
                <a:buNone/>
              </a:pPr>
              <a:r>
                <a:rPr lang="en-GB" sz="1100">
                  <a:latin typeface="Roboto"/>
                  <a:ea typeface="Roboto"/>
                  <a:cs typeface="Roboto"/>
                  <a:sym typeface="Roboto"/>
                </a:rPr>
                <a:t>The concept of “A Place for Rovers” debuted in Seattle Startup Weekend and won Top Prize in the 54-hour coding marathon during which teams compete to build innovative online services</a:t>
              </a:r>
              <a:endParaRPr>
                <a:latin typeface="Roboto"/>
                <a:ea typeface="Roboto"/>
                <a:cs typeface="Roboto"/>
                <a:sym typeface="Roboto"/>
              </a:endParaRPr>
            </a:p>
          </p:txBody>
        </p:sp>
        <p:cxnSp>
          <p:nvCxnSpPr>
            <p:cNvPr id="175" name="Shape 175"/>
            <p:cNvCxnSpPr/>
            <p:nvPr/>
          </p:nvCxnSpPr>
          <p:spPr>
            <a:xfrm rot="5400000">
              <a:off x="1138245" y="2424194"/>
              <a:ext cx="466800" cy="1500"/>
            </a:xfrm>
            <a:prstGeom prst="straightConnector1">
              <a:avLst/>
            </a:prstGeom>
            <a:noFill/>
            <a:ln cap="flat" cmpd="sng" w="9525">
              <a:solidFill>
                <a:srgbClr val="7F7F7F"/>
              </a:solidFill>
              <a:prstDash val="solid"/>
              <a:round/>
              <a:headEnd len="sm" w="sm" type="none"/>
              <a:tailEnd len="sm" w="sm" type="none"/>
            </a:ln>
          </p:spPr>
        </p:cxnSp>
        <p:cxnSp>
          <p:nvCxnSpPr>
            <p:cNvPr id="176" name="Shape 176"/>
            <p:cNvCxnSpPr/>
            <p:nvPr/>
          </p:nvCxnSpPr>
          <p:spPr>
            <a:xfrm rot="5400000">
              <a:off x="4643446" y="2424195"/>
              <a:ext cx="466800" cy="1500"/>
            </a:xfrm>
            <a:prstGeom prst="straightConnector1">
              <a:avLst/>
            </a:prstGeom>
            <a:noFill/>
            <a:ln cap="flat" cmpd="sng" w="9525">
              <a:solidFill>
                <a:srgbClr val="7F7F7F"/>
              </a:solidFill>
              <a:prstDash val="solid"/>
              <a:round/>
              <a:headEnd len="sm" w="sm" type="none"/>
              <a:tailEnd len="sm" w="sm" type="none"/>
            </a:ln>
          </p:spPr>
        </p:cxnSp>
        <p:sp>
          <p:nvSpPr>
            <p:cNvPr id="177" name="Shape 177"/>
            <p:cNvSpPr txBox="1"/>
            <p:nvPr/>
          </p:nvSpPr>
          <p:spPr>
            <a:xfrm>
              <a:off x="1038225" y="1666875"/>
              <a:ext cx="6666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rgbClr val="FFFFFF"/>
                  </a:solidFill>
                  <a:latin typeface="Roboto"/>
                  <a:ea typeface="Roboto"/>
                  <a:cs typeface="Roboto"/>
                  <a:sym typeface="Roboto"/>
                </a:rPr>
                <a:t>20</a:t>
              </a:r>
              <a:r>
                <a:rPr lang="en-GB">
                  <a:solidFill>
                    <a:srgbClr val="FFFFFF"/>
                  </a:solidFill>
                  <a:latin typeface="Roboto"/>
                  <a:ea typeface="Roboto"/>
                  <a:cs typeface="Roboto"/>
                  <a:sym typeface="Roboto"/>
                </a:rPr>
                <a:t>11</a:t>
              </a:r>
              <a:endParaRPr b="0" i="0" sz="1400" u="none" cap="none" strike="noStrike">
                <a:solidFill>
                  <a:srgbClr val="FFFFFF"/>
                </a:solidFill>
                <a:latin typeface="Roboto"/>
                <a:ea typeface="Roboto"/>
                <a:cs typeface="Roboto"/>
                <a:sym typeface="Roboto"/>
              </a:endParaRPr>
            </a:p>
          </p:txBody>
        </p:sp>
        <p:sp>
          <p:nvSpPr>
            <p:cNvPr id="178" name="Shape 178"/>
            <p:cNvSpPr txBox="1"/>
            <p:nvPr/>
          </p:nvSpPr>
          <p:spPr>
            <a:xfrm>
              <a:off x="4520325" y="1541725"/>
              <a:ext cx="6666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rgbClr val="FFFFFF"/>
                  </a:solidFill>
                  <a:latin typeface="Roboto"/>
                  <a:ea typeface="Roboto"/>
                  <a:cs typeface="Roboto"/>
                  <a:sym typeface="Roboto"/>
                </a:rPr>
                <a:t> </a:t>
              </a:r>
              <a:r>
                <a:rPr b="0" i="0" lang="en-GB" sz="1400" u="none" cap="none" strike="noStrike">
                  <a:solidFill>
                    <a:srgbClr val="FFFFFF"/>
                  </a:solidFill>
                  <a:latin typeface="Roboto"/>
                  <a:ea typeface="Roboto"/>
                  <a:cs typeface="Roboto"/>
                  <a:sym typeface="Roboto"/>
                </a:rPr>
                <a:t>201</a:t>
              </a:r>
              <a:r>
                <a:rPr lang="en-GB">
                  <a:solidFill>
                    <a:srgbClr val="FFFFFF"/>
                  </a:solidFill>
                  <a:latin typeface="Roboto"/>
                  <a:ea typeface="Roboto"/>
                  <a:cs typeface="Roboto"/>
                  <a:sym typeface="Roboto"/>
                </a:rPr>
                <a:t>3 -2016</a:t>
              </a:r>
              <a:endParaRPr b="0" i="0" sz="1400" u="none" cap="none" strike="noStrike">
                <a:solidFill>
                  <a:srgbClr val="FFFFFF"/>
                </a:solidFill>
                <a:latin typeface="Roboto"/>
                <a:ea typeface="Roboto"/>
                <a:cs typeface="Roboto"/>
                <a:sym typeface="Roboto"/>
              </a:endParaRPr>
            </a:p>
          </p:txBody>
        </p:sp>
        <p:sp>
          <p:nvSpPr>
            <p:cNvPr id="179" name="Shape 179"/>
            <p:cNvSpPr txBox="1"/>
            <p:nvPr/>
          </p:nvSpPr>
          <p:spPr>
            <a:xfrm>
              <a:off x="7719350" y="1666875"/>
              <a:ext cx="7158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rgbClr val="FFFFFF"/>
                  </a:solidFill>
                  <a:latin typeface="Roboto"/>
                  <a:ea typeface="Roboto"/>
                  <a:cs typeface="Roboto"/>
                  <a:sym typeface="Roboto"/>
                </a:rPr>
                <a:t>201</a:t>
              </a:r>
              <a:r>
                <a:rPr lang="en-GB">
                  <a:solidFill>
                    <a:srgbClr val="FFFFFF"/>
                  </a:solidFill>
                  <a:latin typeface="Roboto"/>
                  <a:ea typeface="Roboto"/>
                  <a:cs typeface="Roboto"/>
                  <a:sym typeface="Roboto"/>
                </a:rPr>
                <a:t>8 -</a:t>
              </a:r>
              <a:endParaRPr b="0" i="0" sz="1400" u="none" cap="none" strike="noStrike">
                <a:solidFill>
                  <a:srgbClr val="FFFFFF"/>
                </a:solidFill>
                <a:latin typeface="Roboto"/>
                <a:ea typeface="Roboto"/>
                <a:cs typeface="Roboto"/>
                <a:sym typeface="Roboto"/>
              </a:endParaRPr>
            </a:p>
          </p:txBody>
        </p:sp>
        <p:cxnSp>
          <p:nvCxnSpPr>
            <p:cNvPr id="180" name="Shape 180"/>
            <p:cNvCxnSpPr/>
            <p:nvPr/>
          </p:nvCxnSpPr>
          <p:spPr>
            <a:xfrm rot="5400000">
              <a:off x="7843848" y="2424196"/>
              <a:ext cx="466800" cy="1500"/>
            </a:xfrm>
            <a:prstGeom prst="straightConnector1">
              <a:avLst/>
            </a:prstGeom>
            <a:noFill/>
            <a:ln cap="flat" cmpd="sng" w="9525">
              <a:solidFill>
                <a:srgbClr val="7F7F7F"/>
              </a:solidFill>
              <a:prstDash val="solid"/>
              <a:round/>
              <a:headEnd len="sm" w="sm" type="none"/>
              <a:tailEnd len="sm" w="sm" type="none"/>
            </a:ln>
          </p:spPr>
        </p:cxnSp>
        <p:cxnSp>
          <p:nvCxnSpPr>
            <p:cNvPr id="181" name="Shape 181"/>
            <p:cNvCxnSpPr/>
            <p:nvPr/>
          </p:nvCxnSpPr>
          <p:spPr>
            <a:xfrm rot="5400000">
              <a:off x="3224220" y="3118726"/>
              <a:ext cx="466800" cy="1500"/>
            </a:xfrm>
            <a:prstGeom prst="straightConnector1">
              <a:avLst/>
            </a:prstGeom>
            <a:noFill/>
            <a:ln cap="flat" cmpd="sng" w="9525">
              <a:solidFill>
                <a:srgbClr val="7F7F7F"/>
              </a:solidFill>
              <a:prstDash val="solid"/>
              <a:round/>
              <a:headEnd len="sm" w="sm" type="none"/>
              <a:tailEnd len="sm" w="sm" type="none"/>
            </a:ln>
          </p:spPr>
        </p:cxnSp>
        <p:sp>
          <p:nvSpPr>
            <p:cNvPr id="182" name="Shape 182"/>
            <p:cNvSpPr txBox="1"/>
            <p:nvPr/>
          </p:nvSpPr>
          <p:spPr>
            <a:xfrm>
              <a:off x="3133863" y="3571875"/>
              <a:ext cx="6666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rgbClr val="FFFFFF"/>
                  </a:solidFill>
                  <a:latin typeface="Roboto"/>
                  <a:ea typeface="Roboto"/>
                  <a:cs typeface="Roboto"/>
                  <a:sym typeface="Roboto"/>
                </a:rPr>
                <a:t>201</a:t>
              </a:r>
              <a:r>
                <a:rPr lang="en-GB">
                  <a:solidFill>
                    <a:srgbClr val="FFFFFF"/>
                  </a:solidFill>
                  <a:latin typeface="Roboto"/>
                  <a:ea typeface="Roboto"/>
                  <a:cs typeface="Roboto"/>
                  <a:sym typeface="Roboto"/>
                </a:rPr>
                <a:t>2</a:t>
              </a:r>
              <a:endParaRPr b="0" i="0" sz="1400" u="none" cap="none" strike="noStrike">
                <a:solidFill>
                  <a:srgbClr val="FFFFFF"/>
                </a:solidFill>
                <a:latin typeface="Roboto"/>
                <a:ea typeface="Roboto"/>
                <a:cs typeface="Roboto"/>
                <a:sym typeface="Roboto"/>
              </a:endParaRPr>
            </a:p>
          </p:txBody>
        </p:sp>
        <p:sp>
          <p:nvSpPr>
            <p:cNvPr id="183" name="Shape 183"/>
            <p:cNvSpPr/>
            <p:nvPr/>
          </p:nvSpPr>
          <p:spPr>
            <a:xfrm>
              <a:off x="5953125" y="3390900"/>
              <a:ext cx="666600" cy="666600"/>
            </a:xfrm>
            <a:prstGeom prst="ellipse">
              <a:avLst/>
            </a:prstGeom>
            <a:solidFill>
              <a:srgbClr val="134F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84" name="Shape 184"/>
            <p:cNvCxnSpPr/>
            <p:nvPr/>
          </p:nvCxnSpPr>
          <p:spPr>
            <a:xfrm rot="5400000">
              <a:off x="6043620" y="3118726"/>
              <a:ext cx="466800" cy="1500"/>
            </a:xfrm>
            <a:prstGeom prst="straightConnector1">
              <a:avLst/>
            </a:prstGeom>
            <a:noFill/>
            <a:ln cap="flat" cmpd="sng" w="9525">
              <a:solidFill>
                <a:srgbClr val="7F7F7F"/>
              </a:solidFill>
              <a:prstDash val="solid"/>
              <a:round/>
              <a:headEnd len="sm" w="sm" type="none"/>
              <a:tailEnd len="sm" w="sm" type="none"/>
            </a:ln>
          </p:spPr>
        </p:cxnSp>
        <p:sp>
          <p:nvSpPr>
            <p:cNvPr id="185" name="Shape 185"/>
            <p:cNvSpPr txBox="1"/>
            <p:nvPr/>
          </p:nvSpPr>
          <p:spPr>
            <a:xfrm>
              <a:off x="5953125" y="3571875"/>
              <a:ext cx="6666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rgbClr val="FFFFFF"/>
                  </a:solidFill>
                  <a:latin typeface="Roboto"/>
                  <a:ea typeface="Roboto"/>
                  <a:cs typeface="Roboto"/>
                  <a:sym typeface="Roboto"/>
                </a:rPr>
                <a:t>201</a:t>
              </a:r>
              <a:r>
                <a:rPr lang="en-GB">
                  <a:solidFill>
                    <a:srgbClr val="FFFFFF"/>
                  </a:solidFill>
                  <a:latin typeface="Roboto"/>
                  <a:ea typeface="Roboto"/>
                  <a:cs typeface="Roboto"/>
                  <a:sym typeface="Roboto"/>
                </a:rPr>
                <a:t>7</a:t>
              </a:r>
              <a:endParaRPr b="0" i="0" sz="1400" u="none" cap="none" strike="noStrike">
                <a:solidFill>
                  <a:srgbClr val="FFFFFF"/>
                </a:solidFill>
                <a:latin typeface="Roboto"/>
                <a:ea typeface="Roboto"/>
                <a:cs typeface="Roboto"/>
                <a:sym typeface="Roboto"/>
              </a:endParaRPr>
            </a:p>
          </p:txBody>
        </p:sp>
        <p:sp>
          <p:nvSpPr>
            <p:cNvPr id="186" name="Shape 186"/>
            <p:cNvSpPr txBox="1"/>
            <p:nvPr/>
          </p:nvSpPr>
          <p:spPr>
            <a:xfrm>
              <a:off x="4114800" y="3000375"/>
              <a:ext cx="1524000" cy="10311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rPr b="1" lang="en-GB">
                  <a:latin typeface="Roboto"/>
                  <a:ea typeface="Roboto"/>
                  <a:cs typeface="Roboto"/>
                  <a:sym typeface="Roboto"/>
                </a:rPr>
                <a:t>Fundings</a:t>
              </a:r>
              <a:r>
                <a:rPr b="1" i="0" lang="en-GB" sz="1400" u="none" cap="none" strike="noStrike">
                  <a:latin typeface="Roboto"/>
                  <a:ea typeface="Roboto"/>
                  <a:cs typeface="Roboto"/>
                  <a:sym typeface="Roboto"/>
                </a:rPr>
                <a:t> </a:t>
              </a:r>
              <a:endParaRPr b="1" i="0" sz="1200" u="none" cap="none" strike="noStrike">
                <a:latin typeface="Roboto"/>
                <a:ea typeface="Roboto"/>
                <a:cs typeface="Roboto"/>
                <a:sym typeface="Roboto"/>
              </a:endParaRPr>
            </a:p>
            <a:p>
              <a:pPr indent="0" lvl="0" marL="0" marR="0" rtl="0" algn="ctr">
                <a:spcBef>
                  <a:spcPts val="0"/>
                </a:spcBef>
                <a:spcAft>
                  <a:spcPts val="0"/>
                </a:spcAft>
                <a:buNone/>
              </a:pPr>
              <a:r>
                <a:rPr lang="en-GB" sz="1100">
                  <a:latin typeface="Roboto"/>
                  <a:ea typeface="Roboto"/>
                  <a:cs typeface="Roboto"/>
                  <a:sym typeface="Roboto"/>
                </a:rPr>
                <a:t>Obtained up to 100M fundings in 4 years span*</a:t>
              </a:r>
              <a:endParaRPr>
                <a:latin typeface="Roboto"/>
                <a:ea typeface="Roboto"/>
                <a:cs typeface="Roboto"/>
                <a:sym typeface="Roboto"/>
              </a:endParaRPr>
            </a:p>
          </p:txBody>
        </p:sp>
        <p:sp>
          <p:nvSpPr>
            <p:cNvPr id="187" name="Shape 187"/>
            <p:cNvSpPr txBox="1"/>
            <p:nvPr/>
          </p:nvSpPr>
          <p:spPr>
            <a:xfrm>
              <a:off x="7315200" y="3000375"/>
              <a:ext cx="1524000" cy="10311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rPr b="1" lang="en-GB">
                  <a:latin typeface="Roboto"/>
                  <a:ea typeface="Roboto"/>
                  <a:cs typeface="Roboto"/>
                  <a:sym typeface="Roboto"/>
                </a:rPr>
                <a:t>IPO Preparation</a:t>
              </a:r>
              <a:endParaRPr b="1" i="0" sz="1200" u="none" cap="none" strike="noStrike">
                <a:latin typeface="Roboto"/>
                <a:ea typeface="Roboto"/>
                <a:cs typeface="Roboto"/>
                <a:sym typeface="Roboto"/>
              </a:endParaRPr>
            </a:p>
            <a:p>
              <a:pPr indent="0" lvl="0" marL="0" marR="0" rtl="0" algn="ctr">
                <a:spcBef>
                  <a:spcPts val="0"/>
                </a:spcBef>
                <a:spcAft>
                  <a:spcPts val="0"/>
                </a:spcAft>
                <a:buNone/>
              </a:pPr>
              <a:r>
                <a:rPr lang="en-GB" sz="1100">
                  <a:latin typeface="Roboto"/>
                  <a:ea typeface="Roboto"/>
                  <a:cs typeface="Roboto"/>
                  <a:sym typeface="Roboto"/>
                </a:rPr>
                <a:t>Preparing for its IPO aiming to emerge as a public company in the future</a:t>
              </a:r>
              <a:endParaRPr>
                <a:latin typeface="Roboto"/>
                <a:ea typeface="Roboto"/>
                <a:cs typeface="Roboto"/>
                <a:sym typeface="Roboto"/>
              </a:endParaRPr>
            </a:p>
          </p:txBody>
        </p:sp>
        <p:sp>
          <p:nvSpPr>
            <p:cNvPr id="188" name="Shape 188"/>
            <p:cNvSpPr txBox="1"/>
            <p:nvPr/>
          </p:nvSpPr>
          <p:spPr>
            <a:xfrm>
              <a:off x="5291351" y="1095375"/>
              <a:ext cx="2163300" cy="10311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rPr b="1" lang="en-GB">
                  <a:latin typeface="Roboto"/>
                  <a:ea typeface="Roboto"/>
                  <a:cs typeface="Roboto"/>
                  <a:sym typeface="Roboto"/>
                </a:rPr>
                <a:t>‘DogVacay’ Acquisition</a:t>
              </a:r>
              <a:r>
                <a:rPr b="1" i="0" lang="en-GB" sz="1400" u="none" cap="none" strike="noStrike">
                  <a:latin typeface="Roboto"/>
                  <a:ea typeface="Roboto"/>
                  <a:cs typeface="Roboto"/>
                  <a:sym typeface="Roboto"/>
                </a:rPr>
                <a:t> </a:t>
              </a:r>
              <a:endParaRPr b="1" i="0" sz="1200" u="none" cap="none" strike="noStrike">
                <a:latin typeface="Roboto"/>
                <a:ea typeface="Roboto"/>
                <a:cs typeface="Roboto"/>
                <a:sym typeface="Roboto"/>
              </a:endParaRPr>
            </a:p>
            <a:p>
              <a:pPr indent="0" lvl="0" marL="0" marR="0" rtl="0" algn="ctr">
                <a:spcBef>
                  <a:spcPts val="0"/>
                </a:spcBef>
                <a:spcAft>
                  <a:spcPts val="0"/>
                </a:spcAft>
                <a:buNone/>
              </a:pPr>
              <a:r>
                <a:rPr lang="en-GB" sz="1100">
                  <a:latin typeface="Roboto"/>
                  <a:ea typeface="Roboto"/>
                  <a:cs typeface="Roboto"/>
                  <a:sym typeface="Roboto"/>
                </a:rPr>
                <a:t>Acquired Santa Monica CA-based major competitor in an all-stock deal in March; DogVacay becomes a wholly-owned subsidiary of Rover.com</a:t>
              </a:r>
              <a:endParaRPr>
                <a:latin typeface="Roboto"/>
                <a:ea typeface="Roboto"/>
                <a:cs typeface="Roboto"/>
                <a:sym typeface="Roboto"/>
              </a:endParaRPr>
            </a:p>
          </p:txBody>
        </p:sp>
      </p:grpSp>
      <p:sp>
        <p:nvSpPr>
          <p:cNvPr id="189" name="Shape 189"/>
          <p:cNvSpPr txBox="1"/>
          <p:nvPr/>
        </p:nvSpPr>
        <p:spPr>
          <a:xfrm>
            <a:off x="1873650" y="293000"/>
            <a:ext cx="5430300" cy="466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History of Rover.com</a:t>
            </a:r>
            <a:endParaRPr b="1" sz="2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p:nvPr/>
        </p:nvSpPr>
        <p:spPr>
          <a:xfrm>
            <a:off x="-1680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195" name="Shape 195"/>
          <p:cNvSpPr txBox="1"/>
          <p:nvPr>
            <p:ph type="title"/>
          </p:nvPr>
        </p:nvSpPr>
        <p:spPr>
          <a:xfrm>
            <a:off x="387750" y="329550"/>
            <a:ext cx="8368500" cy="650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Services Provided</a:t>
            </a:r>
            <a:br>
              <a:rPr b="1" lang="en-GB" sz="2400">
                <a:latin typeface="Roboto"/>
                <a:ea typeface="Roboto"/>
                <a:cs typeface="Roboto"/>
                <a:sym typeface="Roboto"/>
              </a:rPr>
            </a:br>
            <a:r>
              <a:rPr i="1" lang="en-GB">
                <a:solidFill>
                  <a:schemeClr val="dk1"/>
                </a:solidFill>
                <a:latin typeface="Roboto"/>
                <a:ea typeface="Roboto"/>
                <a:cs typeface="Roboto"/>
                <a:sym typeface="Roboto"/>
              </a:rPr>
              <a:t>“The nation’s largest network of 5‑star pet sitters and dog walkers.”</a:t>
            </a:r>
            <a:endParaRPr b="1" i="0" u="none" cap="none" strike="noStrike">
              <a:solidFill>
                <a:schemeClr val="dk1"/>
              </a:solidFill>
              <a:latin typeface="Roboto"/>
              <a:ea typeface="Roboto"/>
              <a:cs typeface="Roboto"/>
              <a:sym typeface="Roboto"/>
            </a:endParaRPr>
          </a:p>
        </p:txBody>
      </p:sp>
      <p:sp>
        <p:nvSpPr>
          <p:cNvPr id="196" name="Shape 196"/>
          <p:cNvSpPr/>
          <p:nvPr/>
        </p:nvSpPr>
        <p:spPr>
          <a:xfrm>
            <a:off x="281125" y="2610247"/>
            <a:ext cx="1162800" cy="385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7" name="Shape 197"/>
          <p:cNvSpPr/>
          <p:nvPr/>
        </p:nvSpPr>
        <p:spPr>
          <a:xfrm>
            <a:off x="1826400" y="2610248"/>
            <a:ext cx="1162800" cy="385500"/>
          </a:xfrm>
          <a:prstGeom prst="rect">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8" name="Shape 198"/>
          <p:cNvSpPr/>
          <p:nvPr/>
        </p:nvSpPr>
        <p:spPr>
          <a:xfrm>
            <a:off x="3373275" y="2610247"/>
            <a:ext cx="1162800" cy="385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9" name="Shape 199"/>
          <p:cNvSpPr/>
          <p:nvPr/>
        </p:nvSpPr>
        <p:spPr>
          <a:xfrm>
            <a:off x="4843950" y="2610247"/>
            <a:ext cx="1162800" cy="385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0" name="Shape 200"/>
          <p:cNvSpPr/>
          <p:nvPr/>
        </p:nvSpPr>
        <p:spPr>
          <a:xfrm>
            <a:off x="6314600" y="2610246"/>
            <a:ext cx="1162800" cy="3855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1" name="Shape 201"/>
          <p:cNvSpPr txBox="1"/>
          <p:nvPr/>
        </p:nvSpPr>
        <p:spPr>
          <a:xfrm>
            <a:off x="281131" y="2636206"/>
            <a:ext cx="11628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Dog Boarding</a:t>
            </a:r>
            <a:endParaRPr sz="1200">
              <a:solidFill>
                <a:srgbClr val="FFFFFF"/>
              </a:solidFill>
              <a:latin typeface="Roboto Medium"/>
              <a:ea typeface="Roboto Medium"/>
              <a:cs typeface="Roboto Medium"/>
              <a:sym typeface="Roboto Medium"/>
            </a:endParaRPr>
          </a:p>
        </p:txBody>
      </p:sp>
      <p:sp>
        <p:nvSpPr>
          <p:cNvPr id="202" name="Shape 202"/>
          <p:cNvSpPr txBox="1"/>
          <p:nvPr/>
        </p:nvSpPr>
        <p:spPr>
          <a:xfrm>
            <a:off x="1818936" y="2636199"/>
            <a:ext cx="11628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House-sitting</a:t>
            </a:r>
            <a:endParaRPr sz="1200">
              <a:solidFill>
                <a:srgbClr val="FFFFFF"/>
              </a:solidFill>
              <a:latin typeface="Roboto Medium"/>
              <a:ea typeface="Roboto Medium"/>
              <a:cs typeface="Roboto Medium"/>
              <a:sym typeface="Roboto Medium"/>
            </a:endParaRPr>
          </a:p>
        </p:txBody>
      </p:sp>
      <p:sp>
        <p:nvSpPr>
          <p:cNvPr id="203" name="Shape 203"/>
          <p:cNvSpPr txBox="1"/>
          <p:nvPr/>
        </p:nvSpPr>
        <p:spPr>
          <a:xfrm>
            <a:off x="3370597" y="2610249"/>
            <a:ext cx="11628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Dog-walking</a:t>
            </a:r>
            <a:endParaRPr sz="1200">
              <a:solidFill>
                <a:srgbClr val="FFFFFF"/>
              </a:solidFill>
              <a:latin typeface="Roboto Medium"/>
              <a:ea typeface="Roboto Medium"/>
              <a:cs typeface="Roboto Medium"/>
              <a:sym typeface="Roboto Medium"/>
            </a:endParaRPr>
          </a:p>
        </p:txBody>
      </p:sp>
      <p:sp>
        <p:nvSpPr>
          <p:cNvPr id="204" name="Shape 204"/>
          <p:cNvSpPr txBox="1"/>
          <p:nvPr/>
        </p:nvSpPr>
        <p:spPr>
          <a:xfrm>
            <a:off x="4836446" y="2610249"/>
            <a:ext cx="1121100" cy="3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Drop-in Visits</a:t>
            </a:r>
            <a:endParaRPr sz="1200">
              <a:solidFill>
                <a:srgbClr val="FFFFFF"/>
              </a:solidFill>
              <a:latin typeface="Roboto Medium"/>
              <a:ea typeface="Roboto Medium"/>
              <a:cs typeface="Roboto Medium"/>
              <a:sym typeface="Roboto Medium"/>
            </a:endParaRPr>
          </a:p>
        </p:txBody>
      </p:sp>
      <p:sp>
        <p:nvSpPr>
          <p:cNvPr id="205" name="Shape 205"/>
          <p:cNvSpPr txBox="1"/>
          <p:nvPr/>
        </p:nvSpPr>
        <p:spPr>
          <a:xfrm>
            <a:off x="6318734" y="2554000"/>
            <a:ext cx="1162800" cy="4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Doggy Day Care</a:t>
            </a:r>
            <a:endParaRPr sz="1200">
              <a:solidFill>
                <a:srgbClr val="FFFFFF"/>
              </a:solidFill>
              <a:latin typeface="Roboto Medium"/>
              <a:ea typeface="Roboto Medium"/>
              <a:cs typeface="Roboto Medium"/>
              <a:sym typeface="Roboto Medium"/>
            </a:endParaRPr>
          </a:p>
        </p:txBody>
      </p:sp>
      <p:sp>
        <p:nvSpPr>
          <p:cNvPr id="206" name="Shape 206"/>
          <p:cNvSpPr txBox="1"/>
          <p:nvPr/>
        </p:nvSpPr>
        <p:spPr>
          <a:xfrm>
            <a:off x="174475" y="3096293"/>
            <a:ext cx="13761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Overnight pet care when owners are out of town</a:t>
            </a:r>
            <a:br>
              <a:rPr lang="en-GB" sz="1000">
                <a:latin typeface="Roboto"/>
                <a:ea typeface="Roboto"/>
                <a:cs typeface="Roboto"/>
                <a:sym typeface="Roboto"/>
              </a:rPr>
            </a:br>
            <a:endParaRPr>
              <a:latin typeface="Roboto"/>
              <a:ea typeface="Roboto"/>
              <a:cs typeface="Roboto"/>
              <a:sym typeface="Roboto"/>
            </a:endParaRPr>
          </a:p>
        </p:txBody>
      </p:sp>
      <p:sp>
        <p:nvSpPr>
          <p:cNvPr id="207" name="Shape 207"/>
          <p:cNvSpPr txBox="1"/>
          <p:nvPr/>
        </p:nvSpPr>
        <p:spPr>
          <a:xfrm>
            <a:off x="7800670" y="2623750"/>
            <a:ext cx="1121100" cy="385500"/>
          </a:xfrm>
          <a:prstGeom prst="rect">
            <a:avLst/>
          </a:prstGeom>
          <a:solidFill>
            <a:srgbClr val="741B4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Rover store</a:t>
            </a:r>
            <a:endParaRPr sz="1200">
              <a:solidFill>
                <a:srgbClr val="FFFFFF"/>
              </a:solidFill>
              <a:latin typeface="Roboto Medium"/>
              <a:ea typeface="Roboto Medium"/>
              <a:cs typeface="Roboto Medium"/>
              <a:sym typeface="Roboto Medium"/>
            </a:endParaRPr>
          </a:p>
        </p:txBody>
      </p:sp>
      <p:grpSp>
        <p:nvGrpSpPr>
          <p:cNvPr id="208" name="Shape 208"/>
          <p:cNvGrpSpPr/>
          <p:nvPr/>
        </p:nvGrpSpPr>
        <p:grpSpPr>
          <a:xfrm>
            <a:off x="7883858" y="1560653"/>
            <a:ext cx="954724" cy="948951"/>
            <a:chOff x="7856223" y="1106849"/>
            <a:chExt cx="1173600" cy="1201508"/>
          </a:xfrm>
        </p:grpSpPr>
        <p:sp>
          <p:nvSpPr>
            <p:cNvPr id="209" name="Shape 209"/>
            <p:cNvSpPr/>
            <p:nvPr/>
          </p:nvSpPr>
          <p:spPr>
            <a:xfrm>
              <a:off x="7856223"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7864467" y="1106849"/>
              <a:ext cx="1121100" cy="1147500"/>
            </a:xfrm>
            <a:prstGeom prst="ellipse">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11" name="Shape 211"/>
            <p:cNvPicPr preferRelativeResize="0"/>
            <p:nvPr/>
          </p:nvPicPr>
          <p:blipFill>
            <a:blip r:embed="rId3">
              <a:alphaModFix/>
            </a:blip>
            <a:stretch>
              <a:fillRect/>
            </a:stretch>
          </p:blipFill>
          <p:spPr>
            <a:xfrm>
              <a:off x="8032904" y="1288487"/>
              <a:ext cx="784225" cy="784225"/>
            </a:xfrm>
            <a:prstGeom prst="rect">
              <a:avLst/>
            </a:prstGeom>
            <a:noFill/>
            <a:ln>
              <a:noFill/>
            </a:ln>
          </p:spPr>
        </p:pic>
      </p:grpSp>
      <p:grpSp>
        <p:nvGrpSpPr>
          <p:cNvPr id="212" name="Shape 212"/>
          <p:cNvGrpSpPr/>
          <p:nvPr/>
        </p:nvGrpSpPr>
        <p:grpSpPr>
          <a:xfrm>
            <a:off x="4919634" y="1560653"/>
            <a:ext cx="954724" cy="948951"/>
            <a:chOff x="4901114" y="1106849"/>
            <a:chExt cx="1173600" cy="1201508"/>
          </a:xfrm>
        </p:grpSpPr>
        <p:sp>
          <p:nvSpPr>
            <p:cNvPr id="213" name="Shape 213"/>
            <p:cNvSpPr/>
            <p:nvPr/>
          </p:nvSpPr>
          <p:spPr>
            <a:xfrm>
              <a:off x="4901114"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4909374" y="1106849"/>
              <a:ext cx="1121100" cy="11475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15" name="Shape 215"/>
            <p:cNvPicPr preferRelativeResize="0"/>
            <p:nvPr/>
          </p:nvPicPr>
          <p:blipFill>
            <a:blip r:embed="rId4">
              <a:alphaModFix/>
            </a:blip>
            <a:stretch>
              <a:fillRect/>
            </a:stretch>
          </p:blipFill>
          <p:spPr>
            <a:xfrm>
              <a:off x="5077812" y="1288487"/>
              <a:ext cx="784225" cy="784225"/>
            </a:xfrm>
            <a:prstGeom prst="rect">
              <a:avLst/>
            </a:prstGeom>
            <a:noFill/>
            <a:ln>
              <a:noFill/>
            </a:ln>
          </p:spPr>
        </p:pic>
      </p:grpSp>
      <p:grpSp>
        <p:nvGrpSpPr>
          <p:cNvPr id="216" name="Shape 216"/>
          <p:cNvGrpSpPr/>
          <p:nvPr/>
        </p:nvGrpSpPr>
        <p:grpSpPr>
          <a:xfrm>
            <a:off x="1922974" y="1560710"/>
            <a:ext cx="954724" cy="948951"/>
            <a:chOff x="1950129" y="1106849"/>
            <a:chExt cx="1173600" cy="1201508"/>
          </a:xfrm>
        </p:grpSpPr>
        <p:sp>
          <p:nvSpPr>
            <p:cNvPr id="217" name="Shape 217"/>
            <p:cNvSpPr/>
            <p:nvPr/>
          </p:nvSpPr>
          <p:spPr>
            <a:xfrm>
              <a:off x="1950129"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18" name="Shape 218"/>
            <p:cNvGrpSpPr/>
            <p:nvPr/>
          </p:nvGrpSpPr>
          <p:grpSpPr>
            <a:xfrm>
              <a:off x="1958389" y="1106849"/>
              <a:ext cx="1121100" cy="1147500"/>
              <a:chOff x="1958389" y="1106849"/>
              <a:chExt cx="1121100" cy="1147500"/>
            </a:xfrm>
          </p:grpSpPr>
          <p:sp>
            <p:nvSpPr>
              <p:cNvPr id="219" name="Shape 219"/>
              <p:cNvSpPr/>
              <p:nvPr/>
            </p:nvSpPr>
            <p:spPr>
              <a:xfrm>
                <a:off x="1958389" y="1106849"/>
                <a:ext cx="1121100" cy="11475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0" name="Shape 220"/>
              <p:cNvPicPr preferRelativeResize="0"/>
              <p:nvPr/>
            </p:nvPicPr>
            <p:blipFill>
              <a:blip r:embed="rId5">
                <a:alphaModFix/>
              </a:blip>
              <a:stretch>
                <a:fillRect/>
              </a:stretch>
            </p:blipFill>
            <p:spPr>
              <a:xfrm>
                <a:off x="2126827" y="1288487"/>
                <a:ext cx="784225" cy="784225"/>
              </a:xfrm>
              <a:prstGeom prst="rect">
                <a:avLst/>
              </a:prstGeom>
              <a:noFill/>
              <a:ln>
                <a:noFill/>
              </a:ln>
            </p:spPr>
          </p:pic>
        </p:grpSp>
      </p:grpSp>
      <p:grpSp>
        <p:nvGrpSpPr>
          <p:cNvPr id="221" name="Shape 221"/>
          <p:cNvGrpSpPr/>
          <p:nvPr/>
        </p:nvGrpSpPr>
        <p:grpSpPr>
          <a:xfrm>
            <a:off x="3474635" y="1560653"/>
            <a:ext cx="954724" cy="948951"/>
            <a:chOff x="3425616" y="1106849"/>
            <a:chExt cx="1173600" cy="1201508"/>
          </a:xfrm>
        </p:grpSpPr>
        <p:sp>
          <p:nvSpPr>
            <p:cNvPr id="222" name="Shape 222"/>
            <p:cNvSpPr/>
            <p:nvPr/>
          </p:nvSpPr>
          <p:spPr>
            <a:xfrm>
              <a:off x="3425616"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a:off x="3433882" y="1106849"/>
              <a:ext cx="1121100" cy="11475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4" name="Shape 224"/>
            <p:cNvPicPr preferRelativeResize="0"/>
            <p:nvPr/>
          </p:nvPicPr>
          <p:blipFill>
            <a:blip r:embed="rId6">
              <a:alphaModFix/>
            </a:blip>
            <a:stretch>
              <a:fillRect/>
            </a:stretch>
          </p:blipFill>
          <p:spPr>
            <a:xfrm>
              <a:off x="3602319" y="1288487"/>
              <a:ext cx="784225" cy="784225"/>
            </a:xfrm>
            <a:prstGeom prst="rect">
              <a:avLst/>
            </a:prstGeom>
            <a:noFill/>
            <a:ln>
              <a:noFill/>
            </a:ln>
          </p:spPr>
        </p:pic>
      </p:grpSp>
      <p:grpSp>
        <p:nvGrpSpPr>
          <p:cNvPr id="225" name="Shape 225"/>
          <p:cNvGrpSpPr/>
          <p:nvPr/>
        </p:nvGrpSpPr>
        <p:grpSpPr>
          <a:xfrm>
            <a:off x="6422772" y="1560653"/>
            <a:ext cx="954724" cy="948951"/>
            <a:chOff x="6376623" y="1106849"/>
            <a:chExt cx="1173600" cy="1201508"/>
          </a:xfrm>
        </p:grpSpPr>
        <p:sp>
          <p:nvSpPr>
            <p:cNvPr id="226" name="Shape 226"/>
            <p:cNvSpPr/>
            <p:nvPr/>
          </p:nvSpPr>
          <p:spPr>
            <a:xfrm>
              <a:off x="6376623"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6384867" y="1106849"/>
              <a:ext cx="1121100" cy="11475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8" name="Shape 228"/>
            <p:cNvPicPr preferRelativeResize="0"/>
            <p:nvPr/>
          </p:nvPicPr>
          <p:blipFill>
            <a:blip r:embed="rId7">
              <a:alphaModFix/>
            </a:blip>
            <a:stretch>
              <a:fillRect/>
            </a:stretch>
          </p:blipFill>
          <p:spPr>
            <a:xfrm>
              <a:off x="6553304" y="1288487"/>
              <a:ext cx="784225" cy="784225"/>
            </a:xfrm>
            <a:prstGeom prst="rect">
              <a:avLst/>
            </a:prstGeom>
            <a:noFill/>
            <a:ln>
              <a:noFill/>
            </a:ln>
          </p:spPr>
        </p:pic>
      </p:grpSp>
      <p:grpSp>
        <p:nvGrpSpPr>
          <p:cNvPr id="229" name="Shape 229"/>
          <p:cNvGrpSpPr/>
          <p:nvPr/>
        </p:nvGrpSpPr>
        <p:grpSpPr>
          <a:xfrm>
            <a:off x="407288" y="1547904"/>
            <a:ext cx="910479" cy="961807"/>
            <a:chOff x="474631" y="1106849"/>
            <a:chExt cx="1173600" cy="1201508"/>
          </a:xfrm>
        </p:grpSpPr>
        <p:sp>
          <p:nvSpPr>
            <p:cNvPr id="230" name="Shape 230"/>
            <p:cNvSpPr/>
            <p:nvPr/>
          </p:nvSpPr>
          <p:spPr>
            <a:xfrm>
              <a:off x="474631"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31" name="Shape 231"/>
            <p:cNvGrpSpPr/>
            <p:nvPr/>
          </p:nvGrpSpPr>
          <p:grpSpPr>
            <a:xfrm>
              <a:off x="482897" y="1106849"/>
              <a:ext cx="1121100" cy="1147500"/>
              <a:chOff x="482897" y="1106849"/>
              <a:chExt cx="1121100" cy="1147500"/>
            </a:xfrm>
          </p:grpSpPr>
          <p:sp>
            <p:nvSpPr>
              <p:cNvPr id="232" name="Shape 232"/>
              <p:cNvSpPr/>
              <p:nvPr/>
            </p:nvSpPr>
            <p:spPr>
              <a:xfrm>
                <a:off x="482897" y="1106849"/>
                <a:ext cx="1121100" cy="1147500"/>
              </a:xfrm>
              <a:prstGeom prst="ellips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3" name="Shape 233"/>
              <p:cNvPicPr preferRelativeResize="0"/>
              <p:nvPr/>
            </p:nvPicPr>
            <p:blipFill>
              <a:blip r:embed="rId8">
                <a:alphaModFix/>
              </a:blip>
              <a:stretch>
                <a:fillRect/>
              </a:stretch>
            </p:blipFill>
            <p:spPr>
              <a:xfrm>
                <a:off x="651334" y="1288487"/>
                <a:ext cx="784225" cy="784225"/>
              </a:xfrm>
              <a:prstGeom prst="rect">
                <a:avLst/>
              </a:prstGeom>
              <a:noFill/>
              <a:ln>
                <a:noFill/>
              </a:ln>
            </p:spPr>
          </p:pic>
        </p:grpSp>
      </p:grpSp>
      <p:sp>
        <p:nvSpPr>
          <p:cNvPr id="234" name="Shape 234"/>
          <p:cNvSpPr txBox="1"/>
          <p:nvPr/>
        </p:nvSpPr>
        <p:spPr>
          <a:xfrm>
            <a:off x="1727488" y="3096343"/>
            <a:ext cx="13761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Pet sitter also takes care of the house</a:t>
            </a:r>
            <a:br>
              <a:rPr b="1" lang="en-GB" sz="1000">
                <a:latin typeface="Roboto"/>
                <a:ea typeface="Roboto"/>
                <a:cs typeface="Roboto"/>
                <a:sym typeface="Roboto"/>
              </a:rPr>
            </a:br>
            <a:endParaRPr>
              <a:latin typeface="Roboto"/>
              <a:ea typeface="Roboto"/>
              <a:cs typeface="Roboto"/>
              <a:sym typeface="Roboto"/>
            </a:endParaRPr>
          </a:p>
        </p:txBody>
      </p:sp>
      <p:sp>
        <p:nvSpPr>
          <p:cNvPr id="235" name="Shape 235"/>
          <p:cNvSpPr txBox="1"/>
          <p:nvPr/>
        </p:nvSpPr>
        <p:spPr>
          <a:xfrm>
            <a:off x="3239025" y="3096404"/>
            <a:ext cx="1376100" cy="8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Half an hour based dog walking service for an average price of $19</a:t>
            </a:r>
            <a:endParaRPr>
              <a:latin typeface="Roboto"/>
              <a:ea typeface="Roboto"/>
              <a:cs typeface="Roboto"/>
              <a:sym typeface="Roboto"/>
            </a:endParaRPr>
          </a:p>
        </p:txBody>
      </p:sp>
      <p:sp>
        <p:nvSpPr>
          <p:cNvPr id="236" name="Shape 236"/>
          <p:cNvSpPr txBox="1"/>
          <p:nvPr/>
        </p:nvSpPr>
        <p:spPr>
          <a:xfrm>
            <a:off x="4686138" y="3096400"/>
            <a:ext cx="1478400" cy="8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Alternative to full-time sitter providing </a:t>
            </a:r>
            <a:r>
              <a:rPr b="1" lang="en-GB" sz="1000">
                <a:latin typeface="Roboto"/>
                <a:ea typeface="Roboto"/>
                <a:cs typeface="Roboto"/>
                <a:sym typeface="Roboto"/>
              </a:rPr>
              <a:t>personalized</a:t>
            </a:r>
            <a:r>
              <a:rPr b="1" lang="en-GB" sz="1000">
                <a:latin typeface="Roboto"/>
                <a:ea typeface="Roboto"/>
                <a:cs typeface="Roboto"/>
                <a:sym typeface="Roboto"/>
              </a:rPr>
              <a:t> pet care</a:t>
            </a:r>
            <a:br>
              <a:rPr b="1" lang="en-GB" sz="1000">
                <a:latin typeface="Roboto"/>
                <a:ea typeface="Roboto"/>
                <a:cs typeface="Roboto"/>
                <a:sym typeface="Roboto"/>
              </a:rPr>
            </a:br>
            <a:endParaRPr>
              <a:latin typeface="Roboto"/>
              <a:ea typeface="Roboto"/>
              <a:cs typeface="Roboto"/>
              <a:sym typeface="Roboto"/>
            </a:endParaRPr>
          </a:p>
        </p:txBody>
      </p:sp>
      <p:sp>
        <p:nvSpPr>
          <p:cNvPr id="237" name="Shape 237"/>
          <p:cNvSpPr txBox="1"/>
          <p:nvPr/>
        </p:nvSpPr>
        <p:spPr>
          <a:xfrm>
            <a:off x="6162700" y="3093028"/>
            <a:ext cx="1376100" cy="7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One-time visit or regular appointments with favourite pet sitter</a:t>
            </a:r>
            <a:br>
              <a:rPr b="1" lang="en-GB" sz="1000">
                <a:latin typeface="Roboto"/>
                <a:ea typeface="Roboto"/>
                <a:cs typeface="Roboto"/>
                <a:sym typeface="Roboto"/>
              </a:rPr>
            </a:br>
            <a:endParaRPr>
              <a:latin typeface="Roboto"/>
              <a:ea typeface="Roboto"/>
              <a:cs typeface="Roboto"/>
              <a:sym typeface="Roboto"/>
            </a:endParaRPr>
          </a:p>
        </p:txBody>
      </p:sp>
      <p:sp>
        <p:nvSpPr>
          <p:cNvPr id="238" name="Shape 238"/>
          <p:cNvSpPr txBox="1"/>
          <p:nvPr/>
        </p:nvSpPr>
        <p:spPr>
          <a:xfrm>
            <a:off x="7593413" y="3093018"/>
            <a:ext cx="13761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Roboto"/>
                <a:ea typeface="Roboto"/>
                <a:cs typeface="Roboto"/>
                <a:sym typeface="Roboto"/>
              </a:rPr>
              <a:t>Online shop selling pet supplies, clothes, accessories</a:t>
            </a:r>
            <a:br>
              <a:rPr b="1" lang="en-GB" sz="1000">
                <a:latin typeface="Roboto"/>
                <a:ea typeface="Roboto"/>
                <a:cs typeface="Roboto"/>
                <a:sym typeface="Roboto"/>
              </a:rPr>
            </a:b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p:nvPr/>
        </p:nvSpPr>
        <p:spPr>
          <a:xfrm>
            <a:off x="-16800" y="329550"/>
            <a:ext cx="9177600" cy="45783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244" name="Shape 244"/>
          <p:cNvSpPr txBox="1"/>
          <p:nvPr>
            <p:ph type="title"/>
          </p:nvPr>
        </p:nvSpPr>
        <p:spPr>
          <a:xfrm>
            <a:off x="387750" y="329538"/>
            <a:ext cx="8368500" cy="49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How does Rover.com work?</a:t>
            </a:r>
            <a:endParaRPr b="1" sz="2400">
              <a:latin typeface="Roboto"/>
              <a:ea typeface="Roboto"/>
              <a:cs typeface="Roboto"/>
              <a:sym typeface="Roboto"/>
            </a:endParaRPr>
          </a:p>
        </p:txBody>
      </p:sp>
      <p:sp>
        <p:nvSpPr>
          <p:cNvPr id="245" name="Shape 245"/>
          <p:cNvSpPr/>
          <p:nvPr/>
        </p:nvSpPr>
        <p:spPr>
          <a:xfrm>
            <a:off x="372894" y="903454"/>
            <a:ext cx="2148000" cy="1219200"/>
          </a:xfrm>
          <a:prstGeom prst="notchedRightArrow">
            <a:avLst>
              <a:gd fmla="val 100000" name="adj1"/>
              <a:gd fmla="val 34681" name="adj2"/>
            </a:avLst>
          </a:prstGeom>
          <a:solidFill>
            <a:schemeClr val="accen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Roboto"/>
              <a:ea typeface="Roboto"/>
              <a:cs typeface="Roboto"/>
              <a:sym typeface="Roboto"/>
            </a:endParaRPr>
          </a:p>
        </p:txBody>
      </p:sp>
      <p:sp>
        <p:nvSpPr>
          <p:cNvPr id="246" name="Shape 246"/>
          <p:cNvSpPr/>
          <p:nvPr/>
        </p:nvSpPr>
        <p:spPr>
          <a:xfrm>
            <a:off x="2449078" y="903454"/>
            <a:ext cx="2148000" cy="1219200"/>
          </a:xfrm>
          <a:prstGeom prst="notchedRightArrow">
            <a:avLst>
              <a:gd fmla="val 100000" name="adj1"/>
              <a:gd fmla="val 34681" name="adj2"/>
            </a:avLst>
          </a:prstGeom>
          <a:solidFill>
            <a:srgbClr val="741B47"/>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Roboto"/>
              <a:ea typeface="Roboto"/>
              <a:cs typeface="Roboto"/>
              <a:sym typeface="Roboto"/>
            </a:endParaRPr>
          </a:p>
        </p:txBody>
      </p:sp>
      <p:sp>
        <p:nvSpPr>
          <p:cNvPr id="247" name="Shape 247"/>
          <p:cNvSpPr/>
          <p:nvPr/>
        </p:nvSpPr>
        <p:spPr>
          <a:xfrm>
            <a:off x="4525262" y="903454"/>
            <a:ext cx="2148000" cy="1219200"/>
          </a:xfrm>
          <a:prstGeom prst="notchedRightArrow">
            <a:avLst>
              <a:gd fmla="val 100000" name="adj1"/>
              <a:gd fmla="val 34681" name="adj2"/>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2400">
              <a:solidFill>
                <a:schemeClr val="lt1"/>
              </a:solidFill>
              <a:latin typeface="Roboto"/>
              <a:ea typeface="Roboto"/>
              <a:cs typeface="Roboto"/>
              <a:sym typeface="Roboto"/>
            </a:endParaRPr>
          </a:p>
        </p:txBody>
      </p:sp>
      <p:sp>
        <p:nvSpPr>
          <p:cNvPr id="248" name="Shape 248"/>
          <p:cNvSpPr/>
          <p:nvPr/>
        </p:nvSpPr>
        <p:spPr>
          <a:xfrm>
            <a:off x="6601446" y="903454"/>
            <a:ext cx="2148000" cy="1219200"/>
          </a:xfrm>
          <a:prstGeom prst="notchedRightArrow">
            <a:avLst>
              <a:gd fmla="val 100000" name="adj1"/>
              <a:gd fmla="val 34681"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sz="2400">
              <a:solidFill>
                <a:schemeClr val="lt1"/>
              </a:solidFill>
              <a:latin typeface="Roboto"/>
              <a:ea typeface="Roboto"/>
              <a:cs typeface="Roboto"/>
              <a:sym typeface="Roboto"/>
            </a:endParaRPr>
          </a:p>
        </p:txBody>
      </p:sp>
      <p:sp>
        <p:nvSpPr>
          <p:cNvPr id="249" name="Shape 249"/>
          <p:cNvSpPr txBox="1"/>
          <p:nvPr/>
        </p:nvSpPr>
        <p:spPr>
          <a:xfrm>
            <a:off x="323300" y="2232857"/>
            <a:ext cx="1828800" cy="1246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accent1"/>
              </a:buClr>
              <a:buSzPts val="1400"/>
              <a:buFont typeface="Noto Sans Symbols"/>
              <a:buNone/>
            </a:pPr>
            <a:r>
              <a:rPr b="1" lang="en-GB">
                <a:solidFill>
                  <a:schemeClr val="accent1"/>
                </a:solidFill>
                <a:latin typeface="Roboto"/>
                <a:ea typeface="Roboto"/>
                <a:cs typeface="Roboto"/>
                <a:sym typeface="Roboto"/>
              </a:rPr>
              <a:t>Search</a:t>
            </a:r>
            <a:br>
              <a:rPr b="1" lang="en-GB" sz="1400">
                <a:solidFill>
                  <a:schemeClr val="accent1"/>
                </a:solidFill>
                <a:latin typeface="Roboto"/>
                <a:ea typeface="Roboto"/>
                <a:cs typeface="Roboto"/>
                <a:sym typeface="Roboto"/>
              </a:rPr>
            </a:br>
            <a:r>
              <a:rPr b="1" lang="en-GB" sz="1000">
                <a:latin typeface="Roboto"/>
                <a:ea typeface="Roboto"/>
                <a:cs typeface="Roboto"/>
                <a:sym typeface="Roboto"/>
              </a:rPr>
              <a:t>Browse profile of sitters with verified reviews to find the perfect sitter</a:t>
            </a:r>
            <a:endParaRPr b="1">
              <a:latin typeface="Roboto"/>
              <a:ea typeface="Roboto"/>
              <a:cs typeface="Roboto"/>
              <a:sym typeface="Roboto"/>
            </a:endParaRPr>
          </a:p>
        </p:txBody>
      </p:sp>
      <p:sp>
        <p:nvSpPr>
          <p:cNvPr id="250" name="Shape 250"/>
          <p:cNvSpPr txBox="1"/>
          <p:nvPr/>
        </p:nvSpPr>
        <p:spPr>
          <a:xfrm>
            <a:off x="2424278" y="2232857"/>
            <a:ext cx="1828800" cy="1246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accent2"/>
              </a:buClr>
              <a:buSzPts val="1400"/>
              <a:buFont typeface="Noto Sans Symbols"/>
              <a:buNone/>
            </a:pPr>
            <a:r>
              <a:rPr b="1" lang="en-GB">
                <a:solidFill>
                  <a:srgbClr val="741B47"/>
                </a:solidFill>
                <a:latin typeface="Roboto"/>
                <a:ea typeface="Roboto"/>
                <a:cs typeface="Roboto"/>
                <a:sym typeface="Roboto"/>
              </a:rPr>
              <a:t>Meet and Greet</a:t>
            </a:r>
            <a:br>
              <a:rPr b="1" lang="en-GB" sz="1400">
                <a:solidFill>
                  <a:schemeClr val="accent1"/>
                </a:solidFill>
                <a:latin typeface="Roboto"/>
                <a:ea typeface="Roboto"/>
                <a:cs typeface="Roboto"/>
                <a:sym typeface="Roboto"/>
              </a:rPr>
            </a:br>
            <a:r>
              <a:rPr b="1" lang="en-GB" sz="1000">
                <a:latin typeface="Roboto"/>
                <a:ea typeface="Roboto"/>
                <a:cs typeface="Roboto"/>
                <a:sym typeface="Roboto"/>
              </a:rPr>
              <a:t>Schedule to meet the potential pet owner in person prior dropping off pets for any pet-sitting or boarding services to find the perfect fit</a:t>
            </a:r>
            <a:endParaRPr b="1">
              <a:latin typeface="Roboto"/>
              <a:ea typeface="Roboto"/>
              <a:cs typeface="Roboto"/>
              <a:sym typeface="Roboto"/>
            </a:endParaRPr>
          </a:p>
        </p:txBody>
      </p:sp>
      <p:sp>
        <p:nvSpPr>
          <p:cNvPr id="251" name="Shape 251"/>
          <p:cNvSpPr txBox="1"/>
          <p:nvPr/>
        </p:nvSpPr>
        <p:spPr>
          <a:xfrm>
            <a:off x="4525250" y="2232857"/>
            <a:ext cx="1828800" cy="1246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accent3"/>
              </a:buClr>
              <a:buSzPts val="1400"/>
              <a:buFont typeface="Noto Sans Symbols"/>
              <a:buNone/>
            </a:pPr>
            <a:r>
              <a:rPr b="1" lang="en-GB">
                <a:solidFill>
                  <a:schemeClr val="accent4"/>
                </a:solidFill>
                <a:latin typeface="Roboto"/>
                <a:ea typeface="Roboto"/>
                <a:cs typeface="Roboto"/>
                <a:sym typeface="Roboto"/>
              </a:rPr>
              <a:t>Book and Pay</a:t>
            </a:r>
            <a:endParaRPr b="1">
              <a:solidFill>
                <a:schemeClr val="accent1"/>
              </a:solidFill>
              <a:latin typeface="Roboto"/>
              <a:ea typeface="Roboto"/>
              <a:cs typeface="Roboto"/>
              <a:sym typeface="Roboto"/>
            </a:endParaRPr>
          </a:p>
          <a:p>
            <a:pPr indent="0" lvl="0" marL="0" marR="0" rtl="0" algn="l">
              <a:lnSpc>
                <a:spcPct val="150000"/>
              </a:lnSpc>
              <a:spcBef>
                <a:spcPts val="0"/>
              </a:spcBef>
              <a:spcAft>
                <a:spcPts val="0"/>
              </a:spcAft>
              <a:buNone/>
            </a:pPr>
            <a:r>
              <a:rPr b="1" lang="en-GB" sz="1000">
                <a:latin typeface="Roboto"/>
                <a:ea typeface="Roboto"/>
                <a:cs typeface="Roboto"/>
                <a:sym typeface="Roboto"/>
              </a:rPr>
              <a:t>All bookings and payments are secured through Rover’s website or smartphone app</a:t>
            </a:r>
            <a:endParaRPr b="1" sz="1000">
              <a:latin typeface="Roboto"/>
              <a:ea typeface="Roboto"/>
              <a:cs typeface="Roboto"/>
              <a:sym typeface="Roboto"/>
            </a:endParaRPr>
          </a:p>
          <a:p>
            <a:pPr indent="0" lvl="0" marL="0" marR="0" rtl="0" algn="l">
              <a:lnSpc>
                <a:spcPct val="150000"/>
              </a:lnSpc>
              <a:spcBef>
                <a:spcPts val="0"/>
              </a:spcBef>
              <a:spcAft>
                <a:spcPts val="0"/>
              </a:spcAft>
              <a:buNone/>
            </a:pPr>
            <a:r>
              <a:t/>
            </a:r>
            <a:endParaRPr>
              <a:latin typeface="Roboto"/>
              <a:ea typeface="Roboto"/>
              <a:cs typeface="Roboto"/>
              <a:sym typeface="Roboto"/>
            </a:endParaRPr>
          </a:p>
        </p:txBody>
      </p:sp>
      <p:sp>
        <p:nvSpPr>
          <p:cNvPr id="252" name="Shape 252"/>
          <p:cNvSpPr txBox="1"/>
          <p:nvPr/>
        </p:nvSpPr>
        <p:spPr>
          <a:xfrm>
            <a:off x="6513950" y="2232850"/>
            <a:ext cx="2463900" cy="2499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accent4"/>
              </a:buClr>
              <a:buSzPts val="1400"/>
              <a:buFont typeface="Noto Sans Symbols"/>
              <a:buNone/>
            </a:pPr>
            <a:r>
              <a:rPr b="1" lang="en-GB">
                <a:solidFill>
                  <a:schemeClr val="accent5"/>
                </a:solidFill>
                <a:latin typeface="Roboto"/>
                <a:ea typeface="Roboto"/>
                <a:cs typeface="Roboto"/>
                <a:sym typeface="Roboto"/>
              </a:rPr>
              <a:t>Ready to go</a:t>
            </a:r>
            <a:br>
              <a:rPr b="1" lang="en-GB" sz="1400">
                <a:solidFill>
                  <a:schemeClr val="accent1"/>
                </a:solidFill>
                <a:latin typeface="Roboto"/>
                <a:ea typeface="Roboto"/>
                <a:cs typeface="Roboto"/>
                <a:sym typeface="Roboto"/>
              </a:rPr>
            </a:br>
            <a:r>
              <a:rPr b="1" lang="en-GB" sz="1000">
                <a:latin typeface="Roboto"/>
                <a:ea typeface="Roboto"/>
                <a:cs typeface="Roboto"/>
                <a:sym typeface="Roboto"/>
              </a:rPr>
              <a:t>After securing the booking, Rover.com will do the rest by providing :</a:t>
            </a:r>
            <a:endParaRPr b="1" sz="1000">
              <a:latin typeface="Roboto"/>
              <a:ea typeface="Roboto"/>
              <a:cs typeface="Roboto"/>
              <a:sym typeface="Roboto"/>
            </a:endParaRPr>
          </a:p>
          <a:p>
            <a:pPr indent="-292100" lvl="0" marL="457200" marR="0" rtl="0" algn="l">
              <a:lnSpc>
                <a:spcPct val="150000"/>
              </a:lnSpc>
              <a:spcBef>
                <a:spcPts val="0"/>
              </a:spcBef>
              <a:spcAft>
                <a:spcPts val="0"/>
              </a:spcAft>
              <a:buSzPts val="1000"/>
              <a:buFont typeface="Roboto"/>
              <a:buChar char="●"/>
            </a:pPr>
            <a:r>
              <a:rPr b="1" lang="en-GB" sz="1000">
                <a:latin typeface="Roboto"/>
                <a:ea typeface="Roboto"/>
                <a:cs typeface="Roboto"/>
                <a:sym typeface="Roboto"/>
              </a:rPr>
              <a:t>Rover Guarantee- Emergency bills cover up to $25,000 per claim</a:t>
            </a:r>
            <a:endParaRPr b="1" sz="1000">
              <a:latin typeface="Roboto"/>
              <a:ea typeface="Roboto"/>
              <a:cs typeface="Roboto"/>
              <a:sym typeface="Roboto"/>
            </a:endParaRPr>
          </a:p>
          <a:p>
            <a:pPr indent="-292100" lvl="0" marL="457200" marR="0" rtl="0" algn="l">
              <a:lnSpc>
                <a:spcPct val="150000"/>
              </a:lnSpc>
              <a:spcBef>
                <a:spcPts val="0"/>
              </a:spcBef>
              <a:spcAft>
                <a:spcPts val="0"/>
              </a:spcAft>
              <a:buSzPts val="1000"/>
              <a:buFont typeface="Roboto"/>
              <a:buChar char="●"/>
            </a:pPr>
            <a:r>
              <a:rPr b="1" lang="en-GB" sz="1000">
                <a:latin typeface="Roboto"/>
                <a:ea typeface="Roboto"/>
                <a:cs typeface="Roboto"/>
                <a:sym typeface="Roboto"/>
              </a:rPr>
              <a:t>24/7 support team</a:t>
            </a:r>
            <a:endParaRPr b="1" sz="1000">
              <a:latin typeface="Roboto"/>
              <a:ea typeface="Roboto"/>
              <a:cs typeface="Roboto"/>
              <a:sym typeface="Roboto"/>
            </a:endParaRPr>
          </a:p>
          <a:p>
            <a:pPr indent="-292100" lvl="0" marL="457200" marR="0" rtl="0" algn="l">
              <a:lnSpc>
                <a:spcPct val="150000"/>
              </a:lnSpc>
              <a:spcBef>
                <a:spcPts val="0"/>
              </a:spcBef>
              <a:spcAft>
                <a:spcPts val="0"/>
              </a:spcAft>
              <a:buSzPts val="1000"/>
              <a:buFont typeface="Roboto"/>
              <a:buChar char="●"/>
            </a:pPr>
            <a:r>
              <a:rPr b="1" lang="en-GB" sz="1000">
                <a:latin typeface="Roboto"/>
                <a:ea typeface="Roboto"/>
                <a:cs typeface="Roboto"/>
                <a:sym typeface="Roboto"/>
              </a:rPr>
              <a:t>Reservation guarantee- If the booking is cancelled by the sitter, Rover.com will assist pet owners to find a new sitter</a:t>
            </a:r>
            <a:br>
              <a:rPr b="1" lang="en-GB" sz="1000">
                <a:solidFill>
                  <a:srgbClr val="A5A5A5"/>
                </a:solidFill>
                <a:latin typeface="Roboto"/>
                <a:ea typeface="Roboto"/>
                <a:cs typeface="Roboto"/>
                <a:sym typeface="Roboto"/>
              </a:rPr>
            </a:br>
            <a:endParaRPr b="1">
              <a:latin typeface="Roboto"/>
              <a:ea typeface="Roboto"/>
              <a:cs typeface="Roboto"/>
              <a:sym typeface="Roboto"/>
            </a:endParaRPr>
          </a:p>
        </p:txBody>
      </p:sp>
      <p:pic>
        <p:nvPicPr>
          <p:cNvPr id="253" name="Shape 253"/>
          <p:cNvPicPr preferRelativeResize="0"/>
          <p:nvPr/>
        </p:nvPicPr>
        <p:blipFill>
          <a:blip r:embed="rId3">
            <a:alphaModFix/>
          </a:blip>
          <a:stretch>
            <a:fillRect/>
          </a:stretch>
        </p:blipFill>
        <p:spPr>
          <a:xfrm>
            <a:off x="7234413" y="1072013"/>
            <a:ext cx="882075" cy="882075"/>
          </a:xfrm>
          <a:prstGeom prst="rect">
            <a:avLst/>
          </a:prstGeom>
          <a:noFill/>
          <a:ln>
            <a:noFill/>
          </a:ln>
        </p:spPr>
      </p:pic>
      <p:pic>
        <p:nvPicPr>
          <p:cNvPr id="254" name="Shape 254"/>
          <p:cNvPicPr preferRelativeResize="0"/>
          <p:nvPr/>
        </p:nvPicPr>
        <p:blipFill>
          <a:blip r:embed="rId4">
            <a:alphaModFix/>
          </a:blip>
          <a:stretch>
            <a:fillRect/>
          </a:stretch>
        </p:blipFill>
        <p:spPr>
          <a:xfrm>
            <a:off x="5158225" y="1072024"/>
            <a:ext cx="882075" cy="882052"/>
          </a:xfrm>
          <a:prstGeom prst="rect">
            <a:avLst/>
          </a:prstGeom>
          <a:noFill/>
          <a:ln>
            <a:noFill/>
          </a:ln>
        </p:spPr>
      </p:pic>
      <p:pic>
        <p:nvPicPr>
          <p:cNvPr id="255" name="Shape 255"/>
          <p:cNvPicPr preferRelativeResize="0"/>
          <p:nvPr/>
        </p:nvPicPr>
        <p:blipFill>
          <a:blip r:embed="rId5">
            <a:alphaModFix/>
          </a:blip>
          <a:stretch>
            <a:fillRect/>
          </a:stretch>
        </p:blipFill>
        <p:spPr>
          <a:xfrm>
            <a:off x="3133359" y="1072009"/>
            <a:ext cx="882075" cy="882075"/>
          </a:xfrm>
          <a:prstGeom prst="rect">
            <a:avLst/>
          </a:prstGeom>
          <a:noFill/>
          <a:ln>
            <a:noFill/>
          </a:ln>
        </p:spPr>
      </p:pic>
      <p:pic>
        <p:nvPicPr>
          <p:cNvPr id="256" name="Shape 256"/>
          <p:cNvPicPr preferRelativeResize="0"/>
          <p:nvPr/>
        </p:nvPicPr>
        <p:blipFill>
          <a:blip r:embed="rId6">
            <a:alphaModFix/>
          </a:blip>
          <a:stretch>
            <a:fillRect/>
          </a:stretch>
        </p:blipFill>
        <p:spPr>
          <a:xfrm>
            <a:off x="1108500" y="1072013"/>
            <a:ext cx="882075" cy="88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p:nvPr/>
        </p:nvSpPr>
        <p:spPr>
          <a:xfrm>
            <a:off x="0" y="274275"/>
            <a:ext cx="9144000" cy="46614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262" name="Shape 262"/>
          <p:cNvSpPr txBox="1"/>
          <p:nvPr/>
        </p:nvSpPr>
        <p:spPr>
          <a:xfrm>
            <a:off x="150" y="318500"/>
            <a:ext cx="9144000" cy="2817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Our Business Model</a:t>
            </a:r>
            <a:endParaRPr b="1" sz="2400">
              <a:latin typeface="Roboto"/>
              <a:ea typeface="Roboto"/>
              <a:cs typeface="Roboto"/>
              <a:sym typeface="Roboto"/>
            </a:endParaRPr>
          </a:p>
        </p:txBody>
      </p:sp>
      <p:pic>
        <p:nvPicPr>
          <p:cNvPr id="263" name="Shape 263"/>
          <p:cNvPicPr preferRelativeResize="0"/>
          <p:nvPr/>
        </p:nvPicPr>
        <p:blipFill>
          <a:blip r:embed="rId3">
            <a:alphaModFix/>
          </a:blip>
          <a:stretch>
            <a:fillRect/>
          </a:stretch>
        </p:blipFill>
        <p:spPr>
          <a:xfrm>
            <a:off x="515675" y="611250"/>
            <a:ext cx="1629600" cy="1629562"/>
          </a:xfrm>
          <a:prstGeom prst="rect">
            <a:avLst/>
          </a:prstGeom>
          <a:noFill/>
          <a:ln>
            <a:noFill/>
          </a:ln>
        </p:spPr>
      </p:pic>
      <p:pic>
        <p:nvPicPr>
          <p:cNvPr id="264" name="Shape 264"/>
          <p:cNvPicPr preferRelativeResize="0"/>
          <p:nvPr/>
        </p:nvPicPr>
        <p:blipFill>
          <a:blip r:embed="rId4">
            <a:alphaModFix/>
          </a:blip>
          <a:stretch>
            <a:fillRect/>
          </a:stretch>
        </p:blipFill>
        <p:spPr>
          <a:xfrm>
            <a:off x="6891975" y="611244"/>
            <a:ext cx="1629600" cy="1629562"/>
          </a:xfrm>
          <a:prstGeom prst="rect">
            <a:avLst/>
          </a:prstGeom>
          <a:noFill/>
          <a:ln>
            <a:noFill/>
          </a:ln>
        </p:spPr>
      </p:pic>
      <p:pic>
        <p:nvPicPr>
          <p:cNvPr id="265" name="Shape 265"/>
          <p:cNvPicPr preferRelativeResize="0"/>
          <p:nvPr/>
        </p:nvPicPr>
        <p:blipFill>
          <a:blip r:embed="rId5">
            <a:alphaModFix/>
          </a:blip>
          <a:stretch>
            <a:fillRect/>
          </a:stretch>
        </p:blipFill>
        <p:spPr>
          <a:xfrm>
            <a:off x="3703825" y="3361350"/>
            <a:ext cx="1629600" cy="1629600"/>
          </a:xfrm>
          <a:prstGeom prst="rect">
            <a:avLst/>
          </a:prstGeom>
          <a:noFill/>
          <a:ln>
            <a:noFill/>
          </a:ln>
        </p:spPr>
      </p:pic>
      <p:cxnSp>
        <p:nvCxnSpPr>
          <p:cNvPr id="266" name="Shape 266"/>
          <p:cNvCxnSpPr/>
          <p:nvPr/>
        </p:nvCxnSpPr>
        <p:spPr>
          <a:xfrm rot="10800000">
            <a:off x="2145325" y="1465637"/>
            <a:ext cx="4746600" cy="0"/>
          </a:xfrm>
          <a:prstGeom prst="straightConnector1">
            <a:avLst/>
          </a:prstGeom>
          <a:noFill/>
          <a:ln cap="flat" cmpd="sng" w="9525">
            <a:solidFill>
              <a:schemeClr val="dk2"/>
            </a:solidFill>
            <a:prstDash val="solid"/>
            <a:round/>
            <a:headEnd len="med" w="med" type="none"/>
            <a:tailEnd len="med" w="med" type="triangle"/>
          </a:ln>
        </p:spPr>
      </p:cxnSp>
      <p:grpSp>
        <p:nvGrpSpPr>
          <p:cNvPr id="267" name="Shape 267"/>
          <p:cNvGrpSpPr/>
          <p:nvPr/>
        </p:nvGrpSpPr>
        <p:grpSpPr>
          <a:xfrm>
            <a:off x="2595814" y="1143825"/>
            <a:ext cx="3952371" cy="689280"/>
            <a:chOff x="1325032" y="1411670"/>
            <a:chExt cx="4296990" cy="749381"/>
          </a:xfrm>
        </p:grpSpPr>
        <p:grpSp>
          <p:nvGrpSpPr>
            <p:cNvPr id="268" name="Shape 268"/>
            <p:cNvGrpSpPr/>
            <p:nvPr/>
          </p:nvGrpSpPr>
          <p:grpSpPr>
            <a:xfrm>
              <a:off x="4009010" y="1416718"/>
              <a:ext cx="743828" cy="739288"/>
              <a:chOff x="4901114" y="1106849"/>
              <a:chExt cx="1173600" cy="1201508"/>
            </a:xfrm>
          </p:grpSpPr>
          <p:sp>
            <p:nvSpPr>
              <p:cNvPr id="269" name="Shape 269"/>
              <p:cNvSpPr/>
              <p:nvPr/>
            </p:nvSpPr>
            <p:spPr>
              <a:xfrm>
                <a:off x="4901114"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4909374" y="1106849"/>
                <a:ext cx="1121100" cy="11475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71" name="Shape 271"/>
              <p:cNvPicPr preferRelativeResize="0"/>
              <p:nvPr/>
            </p:nvPicPr>
            <p:blipFill>
              <a:blip r:embed="rId6">
                <a:alphaModFix/>
              </a:blip>
              <a:stretch>
                <a:fillRect/>
              </a:stretch>
            </p:blipFill>
            <p:spPr>
              <a:xfrm>
                <a:off x="5077812" y="1288487"/>
                <a:ext cx="784225" cy="784225"/>
              </a:xfrm>
              <a:prstGeom prst="rect">
                <a:avLst/>
              </a:prstGeom>
              <a:noFill/>
              <a:ln>
                <a:noFill/>
              </a:ln>
            </p:spPr>
          </p:pic>
        </p:grpSp>
        <p:grpSp>
          <p:nvGrpSpPr>
            <p:cNvPr id="272" name="Shape 272"/>
            <p:cNvGrpSpPr/>
            <p:nvPr/>
          </p:nvGrpSpPr>
          <p:grpSpPr>
            <a:xfrm>
              <a:off x="2215181" y="1416713"/>
              <a:ext cx="743828" cy="739288"/>
              <a:chOff x="1950129" y="1106849"/>
              <a:chExt cx="1173600" cy="1201508"/>
            </a:xfrm>
          </p:grpSpPr>
          <p:sp>
            <p:nvSpPr>
              <p:cNvPr id="273" name="Shape 273"/>
              <p:cNvSpPr/>
              <p:nvPr/>
            </p:nvSpPr>
            <p:spPr>
              <a:xfrm>
                <a:off x="1950129"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74" name="Shape 274"/>
              <p:cNvGrpSpPr/>
              <p:nvPr/>
            </p:nvGrpSpPr>
            <p:grpSpPr>
              <a:xfrm>
                <a:off x="1958389" y="1106849"/>
                <a:ext cx="1121100" cy="1147500"/>
                <a:chOff x="1958389" y="1106849"/>
                <a:chExt cx="1121100" cy="1147500"/>
              </a:xfrm>
            </p:grpSpPr>
            <p:sp>
              <p:nvSpPr>
                <p:cNvPr id="275" name="Shape 275"/>
                <p:cNvSpPr/>
                <p:nvPr/>
              </p:nvSpPr>
              <p:spPr>
                <a:xfrm>
                  <a:off x="1958389" y="1106849"/>
                  <a:ext cx="1121100" cy="11475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76" name="Shape 276"/>
                <p:cNvPicPr preferRelativeResize="0"/>
                <p:nvPr/>
              </p:nvPicPr>
              <p:blipFill>
                <a:blip r:embed="rId7">
                  <a:alphaModFix/>
                </a:blip>
                <a:stretch>
                  <a:fillRect/>
                </a:stretch>
              </p:blipFill>
              <p:spPr>
                <a:xfrm>
                  <a:off x="2126827" y="1288487"/>
                  <a:ext cx="784225" cy="784225"/>
                </a:xfrm>
                <a:prstGeom prst="rect">
                  <a:avLst/>
                </a:prstGeom>
                <a:noFill/>
                <a:ln>
                  <a:noFill/>
                </a:ln>
              </p:spPr>
            </p:pic>
          </p:grpSp>
        </p:grpSp>
        <p:grpSp>
          <p:nvGrpSpPr>
            <p:cNvPr id="277" name="Shape 277"/>
            <p:cNvGrpSpPr/>
            <p:nvPr/>
          </p:nvGrpSpPr>
          <p:grpSpPr>
            <a:xfrm>
              <a:off x="3139831" y="1416719"/>
              <a:ext cx="743828" cy="739288"/>
              <a:chOff x="3425616" y="1106849"/>
              <a:chExt cx="1173600" cy="1201508"/>
            </a:xfrm>
          </p:grpSpPr>
          <p:sp>
            <p:nvSpPr>
              <p:cNvPr id="278" name="Shape 278"/>
              <p:cNvSpPr/>
              <p:nvPr/>
            </p:nvSpPr>
            <p:spPr>
              <a:xfrm>
                <a:off x="3425616"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3433882" y="1106849"/>
                <a:ext cx="1121100" cy="11475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0" name="Shape 280"/>
              <p:cNvPicPr preferRelativeResize="0"/>
              <p:nvPr/>
            </p:nvPicPr>
            <p:blipFill>
              <a:blip r:embed="rId8">
                <a:alphaModFix/>
              </a:blip>
              <a:stretch>
                <a:fillRect/>
              </a:stretch>
            </p:blipFill>
            <p:spPr>
              <a:xfrm>
                <a:off x="3602319" y="1288487"/>
                <a:ext cx="784225" cy="784225"/>
              </a:xfrm>
              <a:prstGeom prst="rect">
                <a:avLst/>
              </a:prstGeom>
              <a:noFill/>
              <a:ln>
                <a:noFill/>
              </a:ln>
            </p:spPr>
          </p:pic>
        </p:grpSp>
        <p:grpSp>
          <p:nvGrpSpPr>
            <p:cNvPr id="281" name="Shape 281"/>
            <p:cNvGrpSpPr/>
            <p:nvPr/>
          </p:nvGrpSpPr>
          <p:grpSpPr>
            <a:xfrm>
              <a:off x="4878194" y="1416718"/>
              <a:ext cx="743828" cy="739288"/>
              <a:chOff x="6376623" y="1106849"/>
              <a:chExt cx="1173600" cy="1201508"/>
            </a:xfrm>
          </p:grpSpPr>
          <p:sp>
            <p:nvSpPr>
              <p:cNvPr id="282" name="Shape 282"/>
              <p:cNvSpPr/>
              <p:nvPr/>
            </p:nvSpPr>
            <p:spPr>
              <a:xfrm>
                <a:off x="6376623"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a:off x="6384867" y="1106849"/>
                <a:ext cx="1121100" cy="11475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4" name="Shape 284"/>
              <p:cNvPicPr preferRelativeResize="0"/>
              <p:nvPr/>
            </p:nvPicPr>
            <p:blipFill>
              <a:blip r:embed="rId9">
                <a:alphaModFix/>
              </a:blip>
              <a:stretch>
                <a:fillRect/>
              </a:stretch>
            </p:blipFill>
            <p:spPr>
              <a:xfrm>
                <a:off x="6553304" y="1288487"/>
                <a:ext cx="784225" cy="784225"/>
              </a:xfrm>
              <a:prstGeom prst="rect">
                <a:avLst/>
              </a:prstGeom>
              <a:noFill/>
              <a:ln>
                <a:noFill/>
              </a:ln>
            </p:spPr>
          </p:pic>
        </p:grpSp>
        <p:grpSp>
          <p:nvGrpSpPr>
            <p:cNvPr id="285" name="Shape 285"/>
            <p:cNvGrpSpPr/>
            <p:nvPr/>
          </p:nvGrpSpPr>
          <p:grpSpPr>
            <a:xfrm>
              <a:off x="1325032" y="1411670"/>
              <a:ext cx="709324" cy="749381"/>
              <a:chOff x="474631" y="1106849"/>
              <a:chExt cx="1173600" cy="1201508"/>
            </a:xfrm>
          </p:grpSpPr>
          <p:sp>
            <p:nvSpPr>
              <p:cNvPr id="286" name="Shape 286"/>
              <p:cNvSpPr/>
              <p:nvPr/>
            </p:nvSpPr>
            <p:spPr>
              <a:xfrm>
                <a:off x="474631" y="1106858"/>
                <a:ext cx="1173600" cy="12015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7" name="Shape 287"/>
              <p:cNvGrpSpPr/>
              <p:nvPr/>
            </p:nvGrpSpPr>
            <p:grpSpPr>
              <a:xfrm>
                <a:off x="482897" y="1106849"/>
                <a:ext cx="1121100" cy="1147500"/>
                <a:chOff x="482897" y="1106849"/>
                <a:chExt cx="1121100" cy="1147500"/>
              </a:xfrm>
            </p:grpSpPr>
            <p:sp>
              <p:nvSpPr>
                <p:cNvPr id="288" name="Shape 288"/>
                <p:cNvSpPr/>
                <p:nvPr/>
              </p:nvSpPr>
              <p:spPr>
                <a:xfrm>
                  <a:off x="482897" y="1106849"/>
                  <a:ext cx="1121100" cy="1147500"/>
                </a:xfrm>
                <a:prstGeom prst="ellips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89" name="Shape 289"/>
                <p:cNvPicPr preferRelativeResize="0"/>
                <p:nvPr/>
              </p:nvPicPr>
              <p:blipFill>
                <a:blip r:embed="rId10">
                  <a:alphaModFix/>
                </a:blip>
                <a:stretch>
                  <a:fillRect/>
                </a:stretch>
              </p:blipFill>
              <p:spPr>
                <a:xfrm>
                  <a:off x="651334" y="1288487"/>
                  <a:ext cx="784225" cy="784225"/>
                </a:xfrm>
                <a:prstGeom prst="rect">
                  <a:avLst/>
                </a:prstGeom>
                <a:noFill/>
                <a:ln>
                  <a:noFill/>
                </a:ln>
              </p:spPr>
            </p:pic>
          </p:grpSp>
        </p:grpSp>
      </p:grpSp>
      <p:sp>
        <p:nvSpPr>
          <p:cNvPr id="290" name="Shape 290"/>
          <p:cNvSpPr txBox="1"/>
          <p:nvPr/>
        </p:nvSpPr>
        <p:spPr>
          <a:xfrm>
            <a:off x="4061550" y="853934"/>
            <a:ext cx="10212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a:spcBef>
                <a:spcPts val="0"/>
              </a:spcBef>
              <a:spcAft>
                <a:spcPts val="0"/>
              </a:spcAft>
              <a:buNone/>
            </a:pPr>
            <a:r>
              <a:rPr lang="en-GB">
                <a:latin typeface="Roboto"/>
                <a:ea typeface="Roboto"/>
                <a:cs typeface="Roboto"/>
                <a:sym typeface="Roboto"/>
              </a:rPr>
              <a:t>Services</a:t>
            </a:r>
            <a:endParaRPr>
              <a:latin typeface="Roboto"/>
              <a:ea typeface="Roboto"/>
              <a:cs typeface="Roboto"/>
              <a:sym typeface="Roboto"/>
            </a:endParaRPr>
          </a:p>
        </p:txBody>
      </p:sp>
      <p:sp>
        <p:nvSpPr>
          <p:cNvPr id="291" name="Shape 291"/>
          <p:cNvSpPr txBox="1"/>
          <p:nvPr/>
        </p:nvSpPr>
        <p:spPr>
          <a:xfrm>
            <a:off x="286425" y="849475"/>
            <a:ext cx="11328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Pet Owners</a:t>
            </a:r>
            <a:endParaRPr b="1">
              <a:latin typeface="Roboto"/>
              <a:ea typeface="Roboto"/>
              <a:cs typeface="Roboto"/>
              <a:sym typeface="Roboto"/>
            </a:endParaRPr>
          </a:p>
        </p:txBody>
      </p:sp>
      <p:sp>
        <p:nvSpPr>
          <p:cNvPr id="292" name="Shape 292"/>
          <p:cNvSpPr txBox="1"/>
          <p:nvPr/>
        </p:nvSpPr>
        <p:spPr>
          <a:xfrm>
            <a:off x="7976925" y="1328725"/>
            <a:ext cx="10710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Pet Sitters</a:t>
            </a:r>
            <a:endParaRPr b="1">
              <a:latin typeface="Roboto"/>
              <a:ea typeface="Roboto"/>
              <a:cs typeface="Roboto"/>
              <a:sym typeface="Roboto"/>
            </a:endParaRPr>
          </a:p>
        </p:txBody>
      </p:sp>
      <p:cxnSp>
        <p:nvCxnSpPr>
          <p:cNvPr id="293" name="Shape 293"/>
          <p:cNvCxnSpPr/>
          <p:nvPr/>
        </p:nvCxnSpPr>
        <p:spPr>
          <a:xfrm rot="10800000">
            <a:off x="2054150" y="1695375"/>
            <a:ext cx="1947300" cy="1819200"/>
          </a:xfrm>
          <a:prstGeom prst="straightConnector1">
            <a:avLst/>
          </a:prstGeom>
          <a:noFill/>
          <a:ln cap="flat" cmpd="sng" w="9525">
            <a:solidFill>
              <a:schemeClr val="dk2"/>
            </a:solidFill>
            <a:prstDash val="solid"/>
            <a:round/>
            <a:headEnd len="med" w="med" type="none"/>
            <a:tailEnd len="med" w="med" type="triangle"/>
          </a:ln>
        </p:spPr>
      </p:cxnSp>
      <p:pic>
        <p:nvPicPr>
          <p:cNvPr id="294" name="Shape 294"/>
          <p:cNvPicPr preferRelativeResize="0"/>
          <p:nvPr/>
        </p:nvPicPr>
        <p:blipFill>
          <a:blip r:embed="rId11">
            <a:alphaModFix/>
          </a:blip>
          <a:stretch>
            <a:fillRect/>
          </a:stretch>
        </p:blipFill>
        <p:spPr>
          <a:xfrm>
            <a:off x="2741156" y="2238944"/>
            <a:ext cx="672575" cy="672575"/>
          </a:xfrm>
          <a:prstGeom prst="rect">
            <a:avLst/>
          </a:prstGeom>
          <a:noFill/>
          <a:ln>
            <a:noFill/>
          </a:ln>
        </p:spPr>
      </p:pic>
      <p:sp>
        <p:nvSpPr>
          <p:cNvPr id="295" name="Shape 295"/>
          <p:cNvSpPr txBox="1"/>
          <p:nvPr/>
        </p:nvSpPr>
        <p:spPr>
          <a:xfrm>
            <a:off x="3294475" y="2190850"/>
            <a:ext cx="9045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Market Access</a:t>
            </a:r>
            <a:endParaRPr>
              <a:latin typeface="Roboto"/>
              <a:ea typeface="Roboto"/>
              <a:cs typeface="Roboto"/>
              <a:sym typeface="Roboto"/>
            </a:endParaRPr>
          </a:p>
        </p:txBody>
      </p:sp>
      <p:sp>
        <p:nvSpPr>
          <p:cNvPr id="296" name="Shape 296"/>
          <p:cNvSpPr txBox="1"/>
          <p:nvPr/>
        </p:nvSpPr>
        <p:spPr>
          <a:xfrm>
            <a:off x="4630038" y="2190850"/>
            <a:ext cx="9045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Market Access</a:t>
            </a:r>
            <a:endParaRPr>
              <a:latin typeface="Roboto"/>
              <a:ea typeface="Roboto"/>
              <a:cs typeface="Roboto"/>
              <a:sym typeface="Roboto"/>
            </a:endParaRPr>
          </a:p>
        </p:txBody>
      </p:sp>
      <p:sp>
        <p:nvSpPr>
          <p:cNvPr id="297" name="Shape 297"/>
          <p:cNvSpPr txBox="1"/>
          <p:nvPr/>
        </p:nvSpPr>
        <p:spPr>
          <a:xfrm>
            <a:off x="6347325" y="3744325"/>
            <a:ext cx="16296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a:ea typeface="Roboto"/>
                <a:cs typeface="Roboto"/>
                <a:sym typeface="Roboto"/>
              </a:rPr>
              <a:t>Booking fee + 5-7% Service Charge</a:t>
            </a:r>
            <a:endParaRPr>
              <a:latin typeface="Roboto"/>
              <a:ea typeface="Roboto"/>
              <a:cs typeface="Roboto"/>
              <a:sym typeface="Roboto"/>
            </a:endParaRPr>
          </a:p>
        </p:txBody>
      </p:sp>
      <p:sp>
        <p:nvSpPr>
          <p:cNvPr id="298" name="Shape 298"/>
          <p:cNvSpPr txBox="1"/>
          <p:nvPr/>
        </p:nvSpPr>
        <p:spPr>
          <a:xfrm>
            <a:off x="515675" y="3854875"/>
            <a:ext cx="18627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Booking fee - 15-25% Commission</a:t>
            </a:r>
            <a:endParaRPr>
              <a:latin typeface="Roboto"/>
              <a:ea typeface="Roboto"/>
              <a:cs typeface="Roboto"/>
              <a:sym typeface="Roboto"/>
            </a:endParaRPr>
          </a:p>
        </p:txBody>
      </p:sp>
      <p:sp>
        <p:nvSpPr>
          <p:cNvPr id="299" name="Shape 299"/>
          <p:cNvSpPr txBox="1"/>
          <p:nvPr/>
        </p:nvSpPr>
        <p:spPr>
          <a:xfrm>
            <a:off x="7440125" y="2651038"/>
            <a:ext cx="9045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a:ea typeface="Roboto"/>
                <a:cs typeface="Roboto"/>
                <a:sym typeface="Roboto"/>
              </a:rPr>
              <a:t>Service Request</a:t>
            </a:r>
            <a:endParaRPr>
              <a:latin typeface="Roboto"/>
              <a:ea typeface="Roboto"/>
              <a:cs typeface="Roboto"/>
              <a:sym typeface="Roboto"/>
            </a:endParaRPr>
          </a:p>
        </p:txBody>
      </p:sp>
      <p:cxnSp>
        <p:nvCxnSpPr>
          <p:cNvPr id="300" name="Shape 300"/>
          <p:cNvCxnSpPr/>
          <p:nvPr/>
        </p:nvCxnSpPr>
        <p:spPr>
          <a:xfrm flipH="1" rot="10800000">
            <a:off x="5121888" y="1699725"/>
            <a:ext cx="1734600" cy="1810500"/>
          </a:xfrm>
          <a:prstGeom prst="straightConnector1">
            <a:avLst/>
          </a:prstGeom>
          <a:noFill/>
          <a:ln cap="flat" cmpd="sng" w="9525">
            <a:solidFill>
              <a:schemeClr val="dk2"/>
            </a:solidFill>
            <a:prstDash val="solid"/>
            <a:round/>
            <a:headEnd len="med" w="med" type="none"/>
            <a:tailEnd len="med" w="med" type="triangle"/>
          </a:ln>
        </p:spPr>
      </p:cxnSp>
      <p:cxnSp>
        <p:nvCxnSpPr>
          <p:cNvPr id="301" name="Shape 301"/>
          <p:cNvCxnSpPr/>
          <p:nvPr/>
        </p:nvCxnSpPr>
        <p:spPr>
          <a:xfrm flipH="1">
            <a:off x="5325125" y="2240800"/>
            <a:ext cx="2221500" cy="2369100"/>
          </a:xfrm>
          <a:prstGeom prst="straightConnector1">
            <a:avLst/>
          </a:prstGeom>
          <a:noFill/>
          <a:ln cap="flat" cmpd="sng" w="9525">
            <a:solidFill>
              <a:schemeClr val="dk2"/>
            </a:solidFill>
            <a:prstDash val="solid"/>
            <a:round/>
            <a:headEnd len="med" w="med" type="none"/>
            <a:tailEnd len="med" w="med" type="triangle"/>
          </a:ln>
        </p:spPr>
      </p:cxnSp>
      <p:grpSp>
        <p:nvGrpSpPr>
          <p:cNvPr id="302" name="Shape 302"/>
          <p:cNvGrpSpPr/>
          <p:nvPr/>
        </p:nvGrpSpPr>
        <p:grpSpPr>
          <a:xfrm>
            <a:off x="6630775" y="2510350"/>
            <a:ext cx="745200" cy="689400"/>
            <a:chOff x="6128700" y="2558550"/>
            <a:chExt cx="745200" cy="689400"/>
          </a:xfrm>
        </p:grpSpPr>
        <p:sp>
          <p:nvSpPr>
            <p:cNvPr id="303" name="Shape 303"/>
            <p:cNvSpPr/>
            <p:nvPr/>
          </p:nvSpPr>
          <p:spPr>
            <a:xfrm>
              <a:off x="6128700" y="2558550"/>
              <a:ext cx="745200" cy="689400"/>
            </a:xfrm>
            <a:prstGeom prst="ellipse">
              <a:avLst/>
            </a:prstGeom>
            <a:solidFill>
              <a:srgbClr val="1AAD96"/>
            </a:solidFill>
            <a:ln cap="flat" cmpd="sng" w="9525">
              <a:solidFill>
                <a:srgbClr val="01A5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4" name="Shape 304"/>
            <p:cNvPicPr preferRelativeResize="0"/>
            <p:nvPr/>
          </p:nvPicPr>
          <p:blipFill>
            <a:blip r:embed="rId12">
              <a:alphaModFix/>
            </a:blip>
            <a:stretch>
              <a:fillRect/>
            </a:stretch>
          </p:blipFill>
          <p:spPr>
            <a:xfrm>
              <a:off x="6207175" y="2609125"/>
              <a:ext cx="588250" cy="588250"/>
            </a:xfrm>
            <a:prstGeom prst="rect">
              <a:avLst/>
            </a:prstGeom>
            <a:noFill/>
            <a:ln>
              <a:noFill/>
            </a:ln>
          </p:spPr>
        </p:pic>
      </p:grpSp>
      <p:grpSp>
        <p:nvGrpSpPr>
          <p:cNvPr id="305" name="Shape 305"/>
          <p:cNvGrpSpPr/>
          <p:nvPr/>
        </p:nvGrpSpPr>
        <p:grpSpPr>
          <a:xfrm>
            <a:off x="5593650" y="3492350"/>
            <a:ext cx="791100" cy="775800"/>
            <a:chOff x="5593650" y="3492350"/>
            <a:chExt cx="791100" cy="775800"/>
          </a:xfrm>
        </p:grpSpPr>
        <p:sp>
          <p:nvSpPr>
            <p:cNvPr id="306" name="Shape 306"/>
            <p:cNvSpPr/>
            <p:nvPr/>
          </p:nvSpPr>
          <p:spPr>
            <a:xfrm>
              <a:off x="5593650" y="3492350"/>
              <a:ext cx="791100" cy="775800"/>
            </a:xfrm>
            <a:prstGeom prst="ellipse">
              <a:avLst/>
            </a:prstGeom>
            <a:solidFill>
              <a:srgbClr val="0070C0"/>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7" name="Shape 307"/>
            <p:cNvPicPr preferRelativeResize="0"/>
            <p:nvPr/>
          </p:nvPicPr>
          <p:blipFill>
            <a:blip r:embed="rId13">
              <a:alphaModFix/>
            </a:blip>
            <a:stretch>
              <a:fillRect/>
            </a:stretch>
          </p:blipFill>
          <p:spPr>
            <a:xfrm>
              <a:off x="5695075" y="3586125"/>
              <a:ext cx="588250" cy="588250"/>
            </a:xfrm>
            <a:prstGeom prst="rect">
              <a:avLst/>
            </a:prstGeom>
            <a:noFill/>
            <a:ln>
              <a:noFill/>
            </a:ln>
          </p:spPr>
        </p:pic>
      </p:grpSp>
      <p:cxnSp>
        <p:nvCxnSpPr>
          <p:cNvPr id="308" name="Shape 308"/>
          <p:cNvCxnSpPr/>
          <p:nvPr/>
        </p:nvCxnSpPr>
        <p:spPr>
          <a:xfrm rot="10800000">
            <a:off x="1307625" y="2187550"/>
            <a:ext cx="2518800" cy="2475600"/>
          </a:xfrm>
          <a:prstGeom prst="straightConnector1">
            <a:avLst/>
          </a:prstGeom>
          <a:noFill/>
          <a:ln cap="flat" cmpd="sng" w="9525">
            <a:solidFill>
              <a:schemeClr val="dk2"/>
            </a:solidFill>
            <a:prstDash val="solid"/>
            <a:round/>
            <a:headEnd len="med" w="med" type="none"/>
            <a:tailEnd len="med" w="med" type="triangle"/>
          </a:ln>
        </p:spPr>
      </p:cxnSp>
      <p:grpSp>
        <p:nvGrpSpPr>
          <p:cNvPr id="309" name="Shape 309"/>
          <p:cNvGrpSpPr/>
          <p:nvPr/>
        </p:nvGrpSpPr>
        <p:grpSpPr>
          <a:xfrm>
            <a:off x="2503375" y="3516175"/>
            <a:ext cx="791100" cy="775800"/>
            <a:chOff x="5593650" y="3492350"/>
            <a:chExt cx="791100" cy="775800"/>
          </a:xfrm>
        </p:grpSpPr>
        <p:sp>
          <p:nvSpPr>
            <p:cNvPr id="310" name="Shape 310"/>
            <p:cNvSpPr/>
            <p:nvPr/>
          </p:nvSpPr>
          <p:spPr>
            <a:xfrm>
              <a:off x="5593650" y="3492350"/>
              <a:ext cx="791100" cy="775800"/>
            </a:xfrm>
            <a:prstGeom prst="ellipse">
              <a:avLst/>
            </a:prstGeom>
            <a:solidFill>
              <a:srgbClr val="0070C0"/>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1" name="Shape 311"/>
            <p:cNvPicPr preferRelativeResize="0"/>
            <p:nvPr/>
          </p:nvPicPr>
          <p:blipFill>
            <a:blip r:embed="rId13">
              <a:alphaModFix/>
            </a:blip>
            <a:stretch>
              <a:fillRect/>
            </a:stretch>
          </p:blipFill>
          <p:spPr>
            <a:xfrm>
              <a:off x="5695075" y="3586125"/>
              <a:ext cx="588250" cy="588250"/>
            </a:xfrm>
            <a:prstGeom prst="rect">
              <a:avLst/>
            </a:prstGeom>
            <a:noFill/>
            <a:ln>
              <a:noFill/>
            </a:ln>
          </p:spPr>
        </p:pic>
      </p:grpSp>
      <p:cxnSp>
        <p:nvCxnSpPr>
          <p:cNvPr id="312" name="Shape 312"/>
          <p:cNvCxnSpPr/>
          <p:nvPr/>
        </p:nvCxnSpPr>
        <p:spPr>
          <a:xfrm>
            <a:off x="1947475" y="2251846"/>
            <a:ext cx="1818300" cy="1696200"/>
          </a:xfrm>
          <a:prstGeom prst="straightConnector1">
            <a:avLst/>
          </a:prstGeom>
          <a:noFill/>
          <a:ln cap="flat" cmpd="sng" w="9525">
            <a:solidFill>
              <a:schemeClr val="dk2"/>
            </a:solidFill>
            <a:prstDash val="solid"/>
            <a:round/>
            <a:headEnd len="med" w="med" type="none"/>
            <a:tailEnd len="med" w="med" type="triangle"/>
          </a:ln>
        </p:spPr>
      </p:cxnSp>
      <p:grpSp>
        <p:nvGrpSpPr>
          <p:cNvPr id="313" name="Shape 313"/>
          <p:cNvGrpSpPr/>
          <p:nvPr/>
        </p:nvGrpSpPr>
        <p:grpSpPr>
          <a:xfrm>
            <a:off x="1977893" y="2256525"/>
            <a:ext cx="672593" cy="685730"/>
            <a:chOff x="2072300" y="2456075"/>
            <a:chExt cx="791100" cy="775800"/>
          </a:xfrm>
        </p:grpSpPr>
        <p:sp>
          <p:nvSpPr>
            <p:cNvPr id="314" name="Shape 314"/>
            <p:cNvSpPr/>
            <p:nvPr/>
          </p:nvSpPr>
          <p:spPr>
            <a:xfrm>
              <a:off x="2072300" y="2456075"/>
              <a:ext cx="791100" cy="775800"/>
            </a:xfrm>
            <a:prstGeom prst="ellipse">
              <a:avLst/>
            </a:prstGeom>
            <a:solidFill>
              <a:srgbClr val="1AAD96"/>
            </a:solidFill>
            <a:ln cap="flat" cmpd="sng" w="9525">
              <a:solidFill>
                <a:srgbClr val="1AAD9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5" name="Shape 315"/>
            <p:cNvPicPr preferRelativeResize="0"/>
            <p:nvPr/>
          </p:nvPicPr>
          <p:blipFill>
            <a:blip r:embed="rId14">
              <a:alphaModFix/>
            </a:blip>
            <a:stretch>
              <a:fillRect/>
            </a:stretch>
          </p:blipFill>
          <p:spPr>
            <a:xfrm>
              <a:off x="2123194" y="2496949"/>
              <a:ext cx="689298" cy="689275"/>
            </a:xfrm>
            <a:prstGeom prst="rect">
              <a:avLst/>
            </a:prstGeom>
            <a:noFill/>
            <a:ln>
              <a:noFill/>
            </a:ln>
          </p:spPr>
        </p:pic>
      </p:grpSp>
      <p:sp>
        <p:nvSpPr>
          <p:cNvPr id="316" name="Shape 316"/>
          <p:cNvSpPr txBox="1"/>
          <p:nvPr/>
        </p:nvSpPr>
        <p:spPr>
          <a:xfrm>
            <a:off x="2269025" y="2847575"/>
            <a:ext cx="8430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a:ea typeface="Roboto"/>
                <a:cs typeface="Roboto"/>
                <a:sym typeface="Roboto"/>
              </a:rPr>
              <a:t>Sitter Profile</a:t>
            </a:r>
            <a:endParaRPr>
              <a:latin typeface="Roboto"/>
              <a:ea typeface="Roboto"/>
              <a:cs typeface="Roboto"/>
              <a:sym typeface="Roboto"/>
            </a:endParaRPr>
          </a:p>
        </p:txBody>
      </p:sp>
      <p:pic>
        <p:nvPicPr>
          <p:cNvPr id="317" name="Shape 317"/>
          <p:cNvPicPr preferRelativeResize="0"/>
          <p:nvPr/>
        </p:nvPicPr>
        <p:blipFill>
          <a:blip r:embed="rId15">
            <a:alphaModFix/>
          </a:blip>
          <a:stretch>
            <a:fillRect/>
          </a:stretch>
        </p:blipFill>
        <p:spPr>
          <a:xfrm>
            <a:off x="1462300" y="2362391"/>
            <a:ext cx="485175" cy="485175"/>
          </a:xfrm>
          <a:prstGeom prst="rect">
            <a:avLst/>
          </a:prstGeom>
          <a:noFill/>
          <a:ln>
            <a:noFill/>
          </a:ln>
        </p:spPr>
      </p:pic>
      <p:sp>
        <p:nvSpPr>
          <p:cNvPr id="318" name="Shape 318"/>
          <p:cNvSpPr txBox="1"/>
          <p:nvPr/>
        </p:nvSpPr>
        <p:spPr>
          <a:xfrm>
            <a:off x="62625" y="2439625"/>
            <a:ext cx="1462200" cy="3195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Verification on Profile</a:t>
            </a:r>
            <a:endParaRPr>
              <a:latin typeface="Roboto"/>
              <a:ea typeface="Roboto"/>
              <a:cs typeface="Roboto"/>
              <a:sym typeface="Roboto"/>
            </a:endParaRPr>
          </a:p>
        </p:txBody>
      </p:sp>
      <p:pic>
        <p:nvPicPr>
          <p:cNvPr id="319" name="Shape 319"/>
          <p:cNvPicPr preferRelativeResize="0"/>
          <p:nvPr/>
        </p:nvPicPr>
        <p:blipFill>
          <a:blip r:embed="rId11">
            <a:alphaModFix/>
          </a:blip>
          <a:stretch>
            <a:fillRect/>
          </a:stretch>
        </p:blipFill>
        <p:spPr>
          <a:xfrm>
            <a:off x="5652919" y="2235456"/>
            <a:ext cx="672575" cy="67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p:nvPr/>
        </p:nvSpPr>
        <p:spPr>
          <a:xfrm>
            <a:off x="-16800" y="276875"/>
            <a:ext cx="9144000" cy="47142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325" name="Shape 325"/>
          <p:cNvSpPr txBox="1"/>
          <p:nvPr>
            <p:ph type="title"/>
          </p:nvPr>
        </p:nvSpPr>
        <p:spPr>
          <a:xfrm>
            <a:off x="387750" y="353073"/>
            <a:ext cx="8368500" cy="414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7F7F7F"/>
              </a:buClr>
              <a:buSzPts val="3200"/>
              <a:buFont typeface="Roboto"/>
              <a:buNone/>
            </a:pPr>
            <a:r>
              <a:rPr b="1" lang="en-GB" sz="2400">
                <a:latin typeface="Roboto"/>
                <a:ea typeface="Roboto"/>
                <a:cs typeface="Roboto"/>
                <a:sym typeface="Roboto"/>
              </a:rPr>
              <a:t>A Matchmaker of the Two Sided Market </a:t>
            </a:r>
            <a:endParaRPr b="1" sz="2400">
              <a:latin typeface="Roboto"/>
              <a:ea typeface="Roboto"/>
              <a:cs typeface="Roboto"/>
              <a:sym typeface="Roboto"/>
            </a:endParaRPr>
          </a:p>
        </p:txBody>
      </p:sp>
      <p:grpSp>
        <p:nvGrpSpPr>
          <p:cNvPr id="326" name="Shape 326"/>
          <p:cNvGrpSpPr/>
          <p:nvPr/>
        </p:nvGrpSpPr>
        <p:grpSpPr>
          <a:xfrm>
            <a:off x="4663270" y="1397676"/>
            <a:ext cx="3653017" cy="1106174"/>
            <a:chOff x="5294920" y="1137451"/>
            <a:chExt cx="3653017" cy="1106174"/>
          </a:xfrm>
        </p:grpSpPr>
        <p:cxnSp>
          <p:nvCxnSpPr>
            <p:cNvPr id="327" name="Shape 327"/>
            <p:cNvCxnSpPr/>
            <p:nvPr/>
          </p:nvCxnSpPr>
          <p:spPr>
            <a:xfrm>
              <a:off x="5294920" y="1849746"/>
              <a:ext cx="738600" cy="0"/>
            </a:xfrm>
            <a:prstGeom prst="straightConnector1">
              <a:avLst/>
            </a:prstGeom>
            <a:noFill/>
            <a:ln cap="flat" cmpd="sng" w="28575">
              <a:solidFill>
                <a:srgbClr val="134F5C"/>
              </a:solidFill>
              <a:prstDash val="solid"/>
              <a:miter lim="800000"/>
              <a:headEnd len="med" w="med" type="none"/>
              <a:tailEnd len="med" w="med" type="none"/>
            </a:ln>
          </p:spPr>
        </p:cxnSp>
        <p:sp>
          <p:nvSpPr>
            <p:cNvPr id="328" name="Shape 328"/>
            <p:cNvSpPr txBox="1"/>
            <p:nvPr/>
          </p:nvSpPr>
          <p:spPr>
            <a:xfrm>
              <a:off x="6196937" y="1528125"/>
              <a:ext cx="2751000" cy="7155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chemeClr val="accent2"/>
                </a:buClr>
                <a:buSzPts val="1100"/>
                <a:buFont typeface="Noto Sans Symbols"/>
                <a:buNone/>
              </a:pPr>
              <a:r>
                <a:rPr b="1" lang="en-GB">
                  <a:solidFill>
                    <a:srgbClr val="134F5C"/>
                  </a:solidFill>
                  <a:latin typeface="Roboto"/>
                  <a:ea typeface="Roboto"/>
                  <a:cs typeface="Roboto"/>
                  <a:sym typeface="Roboto"/>
                </a:rPr>
                <a:t>Pet Sitters/ Dog walkers</a:t>
              </a:r>
              <a:endParaRPr b="1">
                <a:solidFill>
                  <a:srgbClr val="134F5C"/>
                </a:solidFill>
                <a:latin typeface="Roboto"/>
                <a:ea typeface="Roboto"/>
                <a:cs typeface="Roboto"/>
                <a:sym typeface="Roboto"/>
              </a:endParaRPr>
            </a:p>
            <a:p>
              <a:pPr indent="-292100" lvl="0" marL="457200" marR="0" rtl="0" algn="l">
                <a:lnSpc>
                  <a:spcPct val="150000"/>
                </a:lnSpc>
                <a:spcBef>
                  <a:spcPts val="0"/>
                </a:spcBef>
                <a:spcAft>
                  <a:spcPts val="0"/>
                </a:spcAft>
                <a:buSzPts val="1000"/>
                <a:buFont typeface="Roboto"/>
                <a:buChar char="●"/>
              </a:pPr>
              <a:r>
                <a:rPr lang="en-GB" sz="1000">
                  <a:latin typeface="Roboto"/>
                  <a:ea typeface="Roboto"/>
                  <a:cs typeface="Roboto"/>
                  <a:sym typeface="Roboto"/>
                </a:rPr>
                <a:t>140,000+ sitters</a:t>
              </a:r>
              <a:endParaRPr sz="1000">
                <a:latin typeface="Roboto"/>
                <a:ea typeface="Roboto"/>
                <a:cs typeface="Roboto"/>
                <a:sym typeface="Roboto"/>
              </a:endParaRPr>
            </a:p>
            <a:p>
              <a:pPr indent="-292100" lvl="0" marL="457200" marR="0" rtl="0" algn="l">
                <a:lnSpc>
                  <a:spcPct val="150000"/>
                </a:lnSpc>
                <a:spcBef>
                  <a:spcPts val="0"/>
                </a:spcBef>
                <a:spcAft>
                  <a:spcPts val="0"/>
                </a:spcAft>
                <a:buSzPts val="1000"/>
                <a:buFont typeface="Roboto"/>
                <a:buChar char="●"/>
              </a:pPr>
              <a:r>
                <a:rPr lang="en-GB" sz="1000">
                  <a:latin typeface="Roboto"/>
                  <a:ea typeface="Roboto"/>
                  <a:cs typeface="Roboto"/>
                  <a:sym typeface="Roboto"/>
                </a:rPr>
                <a:t>Create profile for free</a:t>
              </a:r>
              <a:endParaRPr sz="1000">
                <a:latin typeface="Roboto"/>
                <a:ea typeface="Roboto"/>
                <a:cs typeface="Roboto"/>
                <a:sym typeface="Roboto"/>
              </a:endParaRPr>
            </a:p>
            <a:p>
              <a:pPr indent="-292100" lvl="0" marL="457200" marR="0" rtl="0" algn="l">
                <a:lnSpc>
                  <a:spcPct val="150000"/>
                </a:lnSpc>
                <a:spcBef>
                  <a:spcPts val="0"/>
                </a:spcBef>
                <a:spcAft>
                  <a:spcPts val="0"/>
                </a:spcAft>
                <a:buSzPts val="1000"/>
                <a:buFont typeface="Roboto"/>
                <a:buChar char="●"/>
              </a:pPr>
              <a:r>
                <a:rPr lang="en-GB" sz="1000">
                  <a:latin typeface="Roboto"/>
                  <a:ea typeface="Roboto"/>
                  <a:cs typeface="Roboto"/>
                  <a:sym typeface="Roboto"/>
                </a:rPr>
                <a:t>Pet sitters’ earning range from 75% to  85%* per booking. (~15% - 25% commission charged by Rover.com)</a:t>
              </a:r>
              <a:br>
                <a:rPr lang="en-GB" sz="1000">
                  <a:solidFill>
                    <a:srgbClr val="A5A5A5"/>
                  </a:solidFill>
                  <a:latin typeface="Roboto"/>
                  <a:ea typeface="Roboto"/>
                  <a:cs typeface="Roboto"/>
                  <a:sym typeface="Roboto"/>
                </a:rPr>
              </a:br>
              <a:endParaRPr sz="1000"/>
            </a:p>
          </p:txBody>
        </p:sp>
        <p:sp>
          <p:nvSpPr>
            <p:cNvPr id="329" name="Shape 329"/>
            <p:cNvSpPr/>
            <p:nvPr/>
          </p:nvSpPr>
          <p:spPr>
            <a:xfrm>
              <a:off x="5298047" y="1137451"/>
              <a:ext cx="673200" cy="672300"/>
            </a:xfrm>
            <a:prstGeom prst="ellipse">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a:ea typeface="Roboto"/>
                <a:cs typeface="Roboto"/>
                <a:sym typeface="Roboto"/>
              </a:endParaRPr>
            </a:p>
          </p:txBody>
        </p:sp>
        <p:pic>
          <p:nvPicPr>
            <p:cNvPr id="330" name="Shape 330"/>
            <p:cNvPicPr preferRelativeResize="0"/>
            <p:nvPr/>
          </p:nvPicPr>
          <p:blipFill>
            <a:blip r:embed="rId3">
              <a:alphaModFix/>
            </a:blip>
            <a:stretch>
              <a:fillRect/>
            </a:stretch>
          </p:blipFill>
          <p:spPr>
            <a:xfrm>
              <a:off x="5387000" y="1206550"/>
              <a:ext cx="495300" cy="495300"/>
            </a:xfrm>
            <a:prstGeom prst="rect">
              <a:avLst/>
            </a:prstGeom>
            <a:noFill/>
            <a:ln>
              <a:noFill/>
            </a:ln>
          </p:spPr>
        </p:pic>
      </p:grpSp>
      <p:grpSp>
        <p:nvGrpSpPr>
          <p:cNvPr id="331" name="Shape 331"/>
          <p:cNvGrpSpPr/>
          <p:nvPr/>
        </p:nvGrpSpPr>
        <p:grpSpPr>
          <a:xfrm>
            <a:off x="391375" y="1218175"/>
            <a:ext cx="3728406" cy="1853100"/>
            <a:chOff x="-134650" y="803100"/>
            <a:chExt cx="3728406" cy="1853100"/>
          </a:xfrm>
        </p:grpSpPr>
        <p:cxnSp>
          <p:nvCxnSpPr>
            <p:cNvPr id="332" name="Shape 332"/>
            <p:cNvCxnSpPr/>
            <p:nvPr/>
          </p:nvCxnSpPr>
          <p:spPr>
            <a:xfrm>
              <a:off x="2856356" y="1676631"/>
              <a:ext cx="737400" cy="0"/>
            </a:xfrm>
            <a:prstGeom prst="straightConnector1">
              <a:avLst/>
            </a:prstGeom>
            <a:noFill/>
            <a:ln cap="flat" cmpd="sng" w="28575">
              <a:solidFill>
                <a:srgbClr val="336C1A"/>
              </a:solidFill>
              <a:prstDash val="solid"/>
              <a:miter lim="800000"/>
              <a:headEnd len="med" w="med" type="none"/>
              <a:tailEnd len="med" w="med" type="none"/>
            </a:ln>
          </p:spPr>
        </p:cxnSp>
        <p:sp>
          <p:nvSpPr>
            <p:cNvPr id="333" name="Shape 333"/>
            <p:cNvSpPr txBox="1"/>
            <p:nvPr/>
          </p:nvSpPr>
          <p:spPr>
            <a:xfrm>
              <a:off x="-134650" y="803100"/>
              <a:ext cx="2876400" cy="1853100"/>
            </a:xfrm>
            <a:prstGeom prst="rect">
              <a:avLst/>
            </a:prstGeom>
            <a:no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Clr>
                  <a:schemeClr val="accent1"/>
                </a:buClr>
                <a:buSzPts val="1100"/>
                <a:buFont typeface="Noto Sans Symbols"/>
                <a:buNone/>
              </a:pPr>
              <a:r>
                <a:rPr b="1" lang="en-GB">
                  <a:solidFill>
                    <a:srgbClr val="336C1A"/>
                  </a:solidFill>
                  <a:latin typeface="Roboto"/>
                  <a:ea typeface="Roboto"/>
                  <a:cs typeface="Roboto"/>
                  <a:sym typeface="Roboto"/>
                </a:rPr>
                <a:t>Pet Owners</a:t>
              </a:r>
              <a:endParaRPr b="1">
                <a:solidFill>
                  <a:srgbClr val="336C1A"/>
                </a:solidFill>
                <a:latin typeface="Roboto"/>
                <a:ea typeface="Roboto"/>
                <a:cs typeface="Roboto"/>
                <a:sym typeface="Roboto"/>
              </a:endParaRPr>
            </a:p>
            <a:p>
              <a:pPr indent="-292100" lvl="0" marL="457200" marR="0" rtl="0" algn="r">
                <a:lnSpc>
                  <a:spcPct val="150000"/>
                </a:lnSpc>
                <a:spcBef>
                  <a:spcPts val="0"/>
                </a:spcBef>
                <a:spcAft>
                  <a:spcPts val="0"/>
                </a:spcAft>
                <a:buSzPts val="1000"/>
                <a:buFont typeface="Roboto"/>
                <a:buChar char="●"/>
              </a:pPr>
              <a:r>
                <a:rPr lang="en-GB" sz="1000">
                  <a:latin typeface="Roboto"/>
                  <a:ea typeface="Roboto"/>
                  <a:cs typeface="Roboto"/>
                  <a:sym typeface="Roboto"/>
                </a:rPr>
                <a:t>$150M+ Booking Revenue</a:t>
              </a:r>
              <a:endParaRPr sz="1000">
                <a:latin typeface="Roboto"/>
                <a:ea typeface="Roboto"/>
                <a:cs typeface="Roboto"/>
                <a:sym typeface="Roboto"/>
              </a:endParaRPr>
            </a:p>
            <a:p>
              <a:pPr indent="-292100" lvl="0" marL="457200" marR="0" rtl="0" algn="r">
                <a:lnSpc>
                  <a:spcPct val="150000"/>
                </a:lnSpc>
                <a:spcBef>
                  <a:spcPts val="0"/>
                </a:spcBef>
                <a:spcAft>
                  <a:spcPts val="0"/>
                </a:spcAft>
                <a:buSzPts val="1000"/>
                <a:buFont typeface="Roboto"/>
                <a:buChar char="●"/>
              </a:pPr>
              <a:r>
                <a:rPr lang="en-GB" sz="1000">
                  <a:latin typeface="Roboto"/>
                  <a:ea typeface="Roboto"/>
                  <a:cs typeface="Roboto"/>
                  <a:sym typeface="Roboto"/>
                </a:rPr>
                <a:t>Service fee amount to 5-7% of the booking total, ≤ USD25 or CAD35/booking</a:t>
              </a:r>
              <a:endParaRPr sz="1000">
                <a:latin typeface="Roboto"/>
                <a:ea typeface="Roboto"/>
                <a:cs typeface="Roboto"/>
                <a:sym typeface="Roboto"/>
              </a:endParaRPr>
            </a:p>
            <a:p>
              <a:pPr indent="-292100" lvl="0" marL="457200" marR="0" rtl="0" algn="r">
                <a:lnSpc>
                  <a:spcPct val="150000"/>
                </a:lnSpc>
                <a:spcBef>
                  <a:spcPts val="0"/>
                </a:spcBef>
                <a:spcAft>
                  <a:spcPts val="0"/>
                </a:spcAft>
                <a:buSzPts val="1000"/>
                <a:buFont typeface="Roboto"/>
                <a:buChar char="●"/>
              </a:pPr>
              <a:r>
                <a:rPr lang="en-GB" sz="1000">
                  <a:latin typeface="Roboto"/>
                  <a:ea typeface="Roboto"/>
                  <a:cs typeface="Roboto"/>
                  <a:sym typeface="Roboto"/>
                </a:rPr>
                <a:t>Services booked by accounts created prior Sept 2015 are free of charge</a:t>
              </a:r>
              <a:br>
                <a:rPr lang="en-GB" sz="1000">
                  <a:solidFill>
                    <a:srgbClr val="A5A5A5"/>
                  </a:solidFill>
                  <a:latin typeface="Roboto"/>
                  <a:ea typeface="Roboto"/>
                  <a:cs typeface="Roboto"/>
                  <a:sym typeface="Roboto"/>
                </a:rPr>
              </a:br>
              <a:endParaRPr sz="1000"/>
            </a:p>
          </p:txBody>
        </p:sp>
        <p:sp>
          <p:nvSpPr>
            <p:cNvPr id="334" name="Shape 334"/>
            <p:cNvSpPr/>
            <p:nvPr/>
          </p:nvSpPr>
          <p:spPr>
            <a:xfrm>
              <a:off x="2893100" y="947912"/>
              <a:ext cx="663900" cy="684600"/>
            </a:xfrm>
            <a:prstGeom prst="ellipse">
              <a:avLst/>
            </a:prstGeom>
            <a:solidFill>
              <a:srgbClr val="595959">
                <a:alpha val="1462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a:ea typeface="Roboto"/>
                <a:cs typeface="Roboto"/>
                <a:sym typeface="Roboto"/>
              </a:endParaRPr>
            </a:p>
          </p:txBody>
        </p:sp>
        <p:pic>
          <p:nvPicPr>
            <p:cNvPr id="335" name="Shape 335"/>
            <p:cNvPicPr preferRelativeResize="0"/>
            <p:nvPr/>
          </p:nvPicPr>
          <p:blipFill>
            <a:blip r:embed="rId4">
              <a:alphaModFix/>
            </a:blip>
            <a:stretch>
              <a:fillRect/>
            </a:stretch>
          </p:blipFill>
          <p:spPr>
            <a:xfrm>
              <a:off x="2963722" y="1028865"/>
              <a:ext cx="522675" cy="522675"/>
            </a:xfrm>
            <a:prstGeom prst="rect">
              <a:avLst/>
            </a:prstGeom>
            <a:noFill/>
            <a:ln>
              <a:noFill/>
            </a:ln>
          </p:spPr>
        </p:pic>
      </p:grpSp>
      <p:cxnSp>
        <p:nvCxnSpPr>
          <p:cNvPr id="336" name="Shape 336"/>
          <p:cNvCxnSpPr/>
          <p:nvPr/>
        </p:nvCxnSpPr>
        <p:spPr>
          <a:xfrm flipH="1" rot="10800000">
            <a:off x="663750" y="2979138"/>
            <a:ext cx="8092500" cy="6300"/>
          </a:xfrm>
          <a:prstGeom prst="straightConnector1">
            <a:avLst/>
          </a:prstGeom>
          <a:noFill/>
          <a:ln cap="flat" cmpd="sng" w="12700">
            <a:solidFill>
              <a:srgbClr val="6E6E6E"/>
            </a:solidFill>
            <a:prstDash val="solid"/>
            <a:round/>
            <a:headEnd len="sm" w="sm" type="none"/>
            <a:tailEnd len="sm" w="sm" type="none"/>
          </a:ln>
        </p:spPr>
      </p:cxnSp>
      <p:cxnSp>
        <p:nvCxnSpPr>
          <p:cNvPr id="337" name="Shape 337"/>
          <p:cNvCxnSpPr/>
          <p:nvPr/>
        </p:nvCxnSpPr>
        <p:spPr>
          <a:xfrm flipH="1">
            <a:off x="4389275" y="1394482"/>
            <a:ext cx="5400" cy="1475700"/>
          </a:xfrm>
          <a:prstGeom prst="straightConnector1">
            <a:avLst/>
          </a:prstGeom>
          <a:noFill/>
          <a:ln cap="flat" cmpd="sng" w="28575">
            <a:solidFill>
              <a:srgbClr val="6E6E6E"/>
            </a:solidFill>
            <a:prstDash val="solid"/>
            <a:round/>
            <a:headEnd len="sm" w="sm" type="none"/>
            <a:tailEnd len="sm" w="sm" type="triangle"/>
          </a:ln>
        </p:spPr>
      </p:cxnSp>
      <p:grpSp>
        <p:nvGrpSpPr>
          <p:cNvPr id="338" name="Shape 338"/>
          <p:cNvGrpSpPr/>
          <p:nvPr/>
        </p:nvGrpSpPr>
        <p:grpSpPr>
          <a:xfrm>
            <a:off x="663755" y="3139460"/>
            <a:ext cx="3796644" cy="811384"/>
            <a:chOff x="911500" y="2058426"/>
            <a:chExt cx="2288100" cy="862074"/>
          </a:xfrm>
        </p:grpSpPr>
        <p:sp>
          <p:nvSpPr>
            <p:cNvPr id="339" name="Shape 339"/>
            <p:cNvSpPr/>
            <p:nvPr/>
          </p:nvSpPr>
          <p:spPr>
            <a:xfrm>
              <a:off x="911500" y="2285400"/>
              <a:ext cx="2288100" cy="635100"/>
            </a:xfrm>
            <a:prstGeom prst="rect">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0" name="Shape 340"/>
            <p:cNvSpPr/>
            <p:nvPr/>
          </p:nvSpPr>
          <p:spPr>
            <a:xfrm>
              <a:off x="911500" y="2285400"/>
              <a:ext cx="2250900" cy="572700"/>
            </a:xfrm>
            <a:prstGeom prst="rect">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1" name="Shape 341"/>
            <p:cNvSpPr/>
            <p:nvPr/>
          </p:nvSpPr>
          <p:spPr>
            <a:xfrm>
              <a:off x="1004525" y="2058426"/>
              <a:ext cx="265500" cy="2298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42" name="Shape 342"/>
          <p:cNvSpPr txBox="1"/>
          <p:nvPr/>
        </p:nvSpPr>
        <p:spPr>
          <a:xfrm>
            <a:off x="716021" y="3429200"/>
            <a:ext cx="36921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oboto"/>
                <a:ea typeface="Roboto"/>
                <a:cs typeface="Roboto"/>
                <a:sym typeface="Roboto"/>
              </a:rPr>
              <a:t>Why did they charge Pet owners less?</a:t>
            </a:r>
            <a:endParaRPr b="1" sz="1300">
              <a:solidFill>
                <a:srgbClr val="FFFFFF"/>
              </a:solidFill>
              <a:latin typeface="Roboto"/>
              <a:ea typeface="Roboto"/>
              <a:cs typeface="Roboto"/>
              <a:sym typeface="Roboto"/>
            </a:endParaRPr>
          </a:p>
        </p:txBody>
      </p:sp>
      <p:sp>
        <p:nvSpPr>
          <p:cNvPr id="343" name="Shape 343"/>
          <p:cNvSpPr txBox="1"/>
          <p:nvPr>
            <p:ph idx="1" type="subTitle"/>
          </p:nvPr>
        </p:nvSpPr>
        <p:spPr>
          <a:xfrm>
            <a:off x="2249850" y="784275"/>
            <a:ext cx="46443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A Cross-sided network effect  </a:t>
            </a:r>
            <a:endParaRPr>
              <a:latin typeface="Roboto"/>
              <a:ea typeface="Roboto"/>
              <a:cs typeface="Roboto"/>
              <a:sym typeface="Roboto"/>
            </a:endParaRPr>
          </a:p>
        </p:txBody>
      </p:sp>
      <p:grpSp>
        <p:nvGrpSpPr>
          <p:cNvPr id="344" name="Shape 344"/>
          <p:cNvGrpSpPr/>
          <p:nvPr/>
        </p:nvGrpSpPr>
        <p:grpSpPr>
          <a:xfrm rot="10800000">
            <a:off x="4569875" y="3950979"/>
            <a:ext cx="3916998" cy="666878"/>
            <a:chOff x="3361275" y="2285400"/>
            <a:chExt cx="2288100" cy="802501"/>
          </a:xfrm>
        </p:grpSpPr>
        <p:sp>
          <p:nvSpPr>
            <p:cNvPr id="345" name="Shape 345"/>
            <p:cNvSpPr/>
            <p:nvPr/>
          </p:nvSpPr>
          <p:spPr>
            <a:xfrm>
              <a:off x="3361275" y="2285400"/>
              <a:ext cx="2288100" cy="635100"/>
            </a:xfrm>
            <a:prstGeom prst="rect">
              <a:avLst/>
            </a:prstGeom>
            <a:solidFill>
              <a:srgbClr val="595959">
                <a:alpha val="14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6" name="Shape 346"/>
            <p:cNvSpPr/>
            <p:nvPr/>
          </p:nvSpPr>
          <p:spPr>
            <a:xfrm>
              <a:off x="3361275" y="2285400"/>
              <a:ext cx="2250900" cy="572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7" name="Shape 347"/>
            <p:cNvSpPr/>
            <p:nvPr/>
          </p:nvSpPr>
          <p:spPr>
            <a:xfrm rot="10800000">
              <a:off x="3454300" y="2858101"/>
              <a:ext cx="265500" cy="2298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48" name="Shape 348"/>
          <p:cNvSpPr txBox="1"/>
          <p:nvPr/>
        </p:nvSpPr>
        <p:spPr>
          <a:xfrm>
            <a:off x="4643735" y="4161150"/>
            <a:ext cx="36921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oboto"/>
                <a:ea typeface="Roboto"/>
                <a:cs typeface="Roboto"/>
                <a:sym typeface="Roboto"/>
              </a:rPr>
              <a:t>A positive feedback expansion of network </a:t>
            </a:r>
            <a:endParaRPr b="1" sz="13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p:nvPr/>
        </p:nvSpPr>
        <p:spPr>
          <a:xfrm>
            <a:off x="0" y="369250"/>
            <a:ext cx="9177600" cy="4614900"/>
          </a:xfrm>
          <a:prstGeom prst="rect">
            <a:avLst/>
          </a:prstGeom>
          <a:solidFill>
            <a:srgbClr val="FFFFFF">
              <a:alpha val="8538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Roboto"/>
              <a:ea typeface="Roboto"/>
              <a:cs typeface="Roboto"/>
              <a:sym typeface="Roboto"/>
            </a:endParaRPr>
          </a:p>
        </p:txBody>
      </p:sp>
      <p:sp>
        <p:nvSpPr>
          <p:cNvPr id="354" name="Shape 354"/>
          <p:cNvSpPr txBox="1"/>
          <p:nvPr/>
        </p:nvSpPr>
        <p:spPr>
          <a:xfrm>
            <a:off x="1856850" y="369250"/>
            <a:ext cx="5430300" cy="281700"/>
          </a:xfrm>
          <a:prstGeom prst="rect">
            <a:avLst/>
          </a:prstGeom>
          <a:solidFill>
            <a:srgbClr val="9E9E9E">
              <a:alpha val="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latin typeface="Roboto"/>
                <a:ea typeface="Roboto"/>
                <a:cs typeface="Roboto"/>
                <a:sym typeface="Roboto"/>
              </a:rPr>
              <a:t>Value created by Rover</a:t>
            </a:r>
            <a:endParaRPr b="1" sz="2400">
              <a:latin typeface="Roboto"/>
              <a:ea typeface="Roboto"/>
              <a:cs typeface="Roboto"/>
              <a:sym typeface="Roboto"/>
            </a:endParaRPr>
          </a:p>
        </p:txBody>
      </p:sp>
      <p:sp>
        <p:nvSpPr>
          <p:cNvPr id="355" name="Shape 355"/>
          <p:cNvSpPr/>
          <p:nvPr/>
        </p:nvSpPr>
        <p:spPr>
          <a:xfrm>
            <a:off x="3781073" y="3840327"/>
            <a:ext cx="607500" cy="5844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p:nvPr/>
        </p:nvSpPr>
        <p:spPr>
          <a:xfrm>
            <a:off x="3778633" y="3057991"/>
            <a:ext cx="607500" cy="5844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p:nvPr/>
        </p:nvSpPr>
        <p:spPr>
          <a:xfrm>
            <a:off x="3768025" y="1217600"/>
            <a:ext cx="607500" cy="5844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nvSpPr>
        <p:spPr>
          <a:xfrm>
            <a:off x="3789242" y="2098917"/>
            <a:ext cx="607500" cy="584400"/>
          </a:xfrm>
          <a:prstGeom prst="ellipse">
            <a:avLst/>
          </a:prstGeom>
          <a:solidFill>
            <a:srgbClr val="595959">
              <a:alpha val="1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txBox="1"/>
          <p:nvPr/>
        </p:nvSpPr>
        <p:spPr>
          <a:xfrm>
            <a:off x="4549200" y="1293788"/>
            <a:ext cx="3825900" cy="54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Large sitter network</a:t>
            </a:r>
            <a:endParaRPr b="1">
              <a:latin typeface="Roboto"/>
              <a:ea typeface="Roboto"/>
              <a:cs typeface="Roboto"/>
              <a:sym typeface="Roboto"/>
            </a:endParaRPr>
          </a:p>
          <a:p>
            <a:pPr indent="0" lvl="0" marL="0" rtl="0">
              <a:spcBef>
                <a:spcPts val="0"/>
              </a:spcBef>
              <a:spcAft>
                <a:spcPts val="0"/>
              </a:spcAft>
              <a:buNone/>
            </a:pPr>
            <a:r>
              <a:rPr lang="en-GB" sz="1200">
                <a:latin typeface="Roboto"/>
                <a:ea typeface="Roboto"/>
                <a:cs typeface="Roboto"/>
                <a:sym typeface="Roboto"/>
              </a:rPr>
              <a:t>- Different sitter for different kinds of dogs</a:t>
            </a:r>
            <a:endParaRPr sz="1200">
              <a:latin typeface="Roboto"/>
              <a:ea typeface="Roboto"/>
              <a:cs typeface="Roboto"/>
              <a:sym typeface="Roboto"/>
            </a:endParaRPr>
          </a:p>
          <a:p>
            <a:pPr indent="0" lvl="0" marL="0" rtl="0">
              <a:spcBef>
                <a:spcPts val="0"/>
              </a:spcBef>
              <a:spcAft>
                <a:spcPts val="0"/>
              </a:spcAft>
              <a:buNone/>
            </a:pPr>
            <a:r>
              <a:t/>
            </a:r>
            <a:endParaRPr sz="1000">
              <a:latin typeface="Roboto"/>
              <a:ea typeface="Roboto"/>
              <a:cs typeface="Roboto"/>
              <a:sym typeface="Roboto"/>
            </a:endParaRPr>
          </a:p>
        </p:txBody>
      </p:sp>
      <p:sp>
        <p:nvSpPr>
          <p:cNvPr id="360" name="Shape 360"/>
          <p:cNvSpPr/>
          <p:nvPr/>
        </p:nvSpPr>
        <p:spPr>
          <a:xfrm>
            <a:off x="1302956" y="1910974"/>
            <a:ext cx="1258910" cy="1618943"/>
          </a:xfrm>
          <a:custGeom>
            <a:pathLst>
              <a:path extrusionOk="0" h="1695228" w="1318230">
                <a:moveTo>
                  <a:pt x="463723" y="1679365"/>
                </a:moveTo>
                <a:cubicBezTo>
                  <a:pt x="372995" y="1673435"/>
                  <a:pt x="363506" y="1666320"/>
                  <a:pt x="349867" y="1647344"/>
                </a:cubicBezTo>
                <a:cubicBezTo>
                  <a:pt x="336228" y="1628368"/>
                  <a:pt x="381296" y="1598125"/>
                  <a:pt x="381889" y="1565510"/>
                </a:cubicBezTo>
                <a:cubicBezTo>
                  <a:pt x="382482" y="1532895"/>
                  <a:pt x="372994" y="1502060"/>
                  <a:pt x="353425" y="1451655"/>
                </a:cubicBezTo>
                <a:cubicBezTo>
                  <a:pt x="333856" y="1401250"/>
                  <a:pt x="308951" y="1344322"/>
                  <a:pt x="264476" y="1263082"/>
                </a:cubicBezTo>
                <a:cubicBezTo>
                  <a:pt x="220001" y="1181842"/>
                  <a:pt x="126901" y="1073916"/>
                  <a:pt x="86577" y="964212"/>
                </a:cubicBezTo>
                <a:cubicBezTo>
                  <a:pt x="46253" y="854508"/>
                  <a:pt x="0" y="733536"/>
                  <a:pt x="22534" y="604856"/>
                </a:cubicBezTo>
                <a:cubicBezTo>
                  <a:pt x="45068" y="476176"/>
                  <a:pt x="128087" y="289382"/>
                  <a:pt x="221780" y="192131"/>
                </a:cubicBezTo>
                <a:cubicBezTo>
                  <a:pt x="315473" y="94880"/>
                  <a:pt x="467874" y="42696"/>
                  <a:pt x="584694" y="21348"/>
                </a:cubicBezTo>
                <a:cubicBezTo>
                  <a:pt x="701514" y="0"/>
                  <a:pt x="820707" y="23720"/>
                  <a:pt x="922702" y="64044"/>
                </a:cubicBezTo>
                <a:cubicBezTo>
                  <a:pt x="1024697" y="104368"/>
                  <a:pt x="1131437" y="168412"/>
                  <a:pt x="1196666" y="263291"/>
                </a:cubicBezTo>
                <a:cubicBezTo>
                  <a:pt x="1261896" y="358170"/>
                  <a:pt x="1309928" y="503454"/>
                  <a:pt x="1314079" y="633320"/>
                </a:cubicBezTo>
                <a:cubicBezTo>
                  <a:pt x="1318230" y="763186"/>
                  <a:pt x="1282651" y="915587"/>
                  <a:pt x="1221572" y="1042488"/>
                </a:cubicBezTo>
                <a:cubicBezTo>
                  <a:pt x="1160493" y="1169389"/>
                  <a:pt x="1001059" y="1300885"/>
                  <a:pt x="947608" y="1394727"/>
                </a:cubicBezTo>
                <a:cubicBezTo>
                  <a:pt x="894157" y="1488569"/>
                  <a:pt x="909762" y="1557505"/>
                  <a:pt x="900867" y="1605538"/>
                </a:cubicBezTo>
                <a:cubicBezTo>
                  <a:pt x="891972" y="1653571"/>
                  <a:pt x="967095" y="1670619"/>
                  <a:pt x="894238" y="1682923"/>
                </a:cubicBezTo>
                <a:cubicBezTo>
                  <a:pt x="821381" y="1695228"/>
                  <a:pt x="554452" y="1685295"/>
                  <a:pt x="463723" y="1679365"/>
                </a:cubicBezTo>
                <a:close/>
              </a:path>
            </a:pathLst>
          </a:cu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61" name="Shape 361"/>
          <p:cNvSpPr/>
          <p:nvPr/>
        </p:nvSpPr>
        <p:spPr>
          <a:xfrm>
            <a:off x="1297255" y="1900225"/>
            <a:ext cx="1289050" cy="1619250"/>
          </a:xfrm>
          <a:custGeom>
            <a:pathLst>
              <a:path extrusionOk="0" h="1020" w="812">
                <a:moveTo>
                  <a:pt x="361" y="0"/>
                </a:moveTo>
                <a:lnTo>
                  <a:pt x="403" y="0"/>
                </a:lnTo>
                <a:lnTo>
                  <a:pt x="447" y="3"/>
                </a:lnTo>
                <a:lnTo>
                  <a:pt x="490" y="10"/>
                </a:lnTo>
                <a:lnTo>
                  <a:pt x="531" y="20"/>
                </a:lnTo>
                <a:lnTo>
                  <a:pt x="571" y="34"/>
                </a:lnTo>
                <a:lnTo>
                  <a:pt x="607" y="50"/>
                </a:lnTo>
                <a:lnTo>
                  <a:pt x="644" y="74"/>
                </a:lnTo>
                <a:lnTo>
                  <a:pt x="678" y="101"/>
                </a:lnTo>
                <a:lnTo>
                  <a:pt x="710" y="131"/>
                </a:lnTo>
                <a:lnTo>
                  <a:pt x="737" y="165"/>
                </a:lnTo>
                <a:lnTo>
                  <a:pt x="760" y="202"/>
                </a:lnTo>
                <a:lnTo>
                  <a:pt x="778" y="241"/>
                </a:lnTo>
                <a:lnTo>
                  <a:pt x="792" y="282"/>
                </a:lnTo>
                <a:lnTo>
                  <a:pt x="804" y="332"/>
                </a:lnTo>
                <a:lnTo>
                  <a:pt x="810" y="380"/>
                </a:lnTo>
                <a:lnTo>
                  <a:pt x="812" y="426"/>
                </a:lnTo>
                <a:lnTo>
                  <a:pt x="809" y="471"/>
                </a:lnTo>
                <a:lnTo>
                  <a:pt x="801" y="514"/>
                </a:lnTo>
                <a:lnTo>
                  <a:pt x="788" y="557"/>
                </a:lnTo>
                <a:lnTo>
                  <a:pt x="770" y="598"/>
                </a:lnTo>
                <a:lnTo>
                  <a:pt x="742" y="651"/>
                </a:lnTo>
                <a:lnTo>
                  <a:pt x="710" y="701"/>
                </a:lnTo>
                <a:lnTo>
                  <a:pt x="676" y="747"/>
                </a:lnTo>
                <a:lnTo>
                  <a:pt x="669" y="757"/>
                </a:lnTo>
                <a:lnTo>
                  <a:pt x="661" y="766"/>
                </a:lnTo>
                <a:lnTo>
                  <a:pt x="642" y="789"/>
                </a:lnTo>
                <a:lnTo>
                  <a:pt x="625" y="812"/>
                </a:lnTo>
                <a:lnTo>
                  <a:pt x="607" y="837"/>
                </a:lnTo>
                <a:lnTo>
                  <a:pt x="592" y="861"/>
                </a:lnTo>
                <a:lnTo>
                  <a:pt x="579" y="886"/>
                </a:lnTo>
                <a:lnTo>
                  <a:pt x="571" y="911"/>
                </a:lnTo>
                <a:lnTo>
                  <a:pt x="566" y="938"/>
                </a:lnTo>
                <a:lnTo>
                  <a:pt x="567" y="964"/>
                </a:lnTo>
                <a:lnTo>
                  <a:pt x="573" y="992"/>
                </a:lnTo>
                <a:lnTo>
                  <a:pt x="537" y="1004"/>
                </a:lnTo>
                <a:lnTo>
                  <a:pt x="531" y="973"/>
                </a:lnTo>
                <a:lnTo>
                  <a:pt x="529" y="944"/>
                </a:lnTo>
                <a:lnTo>
                  <a:pt x="531" y="916"/>
                </a:lnTo>
                <a:lnTo>
                  <a:pt x="539" y="889"/>
                </a:lnTo>
                <a:lnTo>
                  <a:pt x="550" y="862"/>
                </a:lnTo>
                <a:lnTo>
                  <a:pt x="564" y="836"/>
                </a:lnTo>
                <a:lnTo>
                  <a:pt x="579" y="811"/>
                </a:lnTo>
                <a:lnTo>
                  <a:pt x="597" y="788"/>
                </a:lnTo>
                <a:lnTo>
                  <a:pt x="615" y="765"/>
                </a:lnTo>
                <a:lnTo>
                  <a:pt x="632" y="743"/>
                </a:lnTo>
                <a:lnTo>
                  <a:pt x="647" y="725"/>
                </a:lnTo>
                <a:lnTo>
                  <a:pt x="680" y="680"/>
                </a:lnTo>
                <a:lnTo>
                  <a:pt x="710" y="632"/>
                </a:lnTo>
                <a:lnTo>
                  <a:pt x="737" y="582"/>
                </a:lnTo>
                <a:lnTo>
                  <a:pt x="754" y="545"/>
                </a:lnTo>
                <a:lnTo>
                  <a:pt x="765" y="506"/>
                </a:lnTo>
                <a:lnTo>
                  <a:pt x="772" y="466"/>
                </a:lnTo>
                <a:lnTo>
                  <a:pt x="775" y="424"/>
                </a:lnTo>
                <a:lnTo>
                  <a:pt x="773" y="382"/>
                </a:lnTo>
                <a:lnTo>
                  <a:pt x="767" y="336"/>
                </a:lnTo>
                <a:lnTo>
                  <a:pt x="757" y="291"/>
                </a:lnTo>
                <a:lnTo>
                  <a:pt x="744" y="254"/>
                </a:lnTo>
                <a:lnTo>
                  <a:pt x="727" y="218"/>
                </a:lnTo>
                <a:lnTo>
                  <a:pt x="707" y="186"/>
                </a:lnTo>
                <a:lnTo>
                  <a:pt x="682" y="156"/>
                </a:lnTo>
                <a:lnTo>
                  <a:pt x="654" y="128"/>
                </a:lnTo>
                <a:lnTo>
                  <a:pt x="624" y="103"/>
                </a:lnTo>
                <a:lnTo>
                  <a:pt x="589" y="83"/>
                </a:lnTo>
                <a:lnTo>
                  <a:pt x="556" y="67"/>
                </a:lnTo>
                <a:lnTo>
                  <a:pt x="521" y="54"/>
                </a:lnTo>
                <a:lnTo>
                  <a:pt x="483" y="46"/>
                </a:lnTo>
                <a:lnTo>
                  <a:pt x="443" y="39"/>
                </a:lnTo>
                <a:lnTo>
                  <a:pt x="403" y="37"/>
                </a:lnTo>
                <a:lnTo>
                  <a:pt x="364" y="37"/>
                </a:lnTo>
                <a:lnTo>
                  <a:pt x="326" y="41"/>
                </a:lnTo>
                <a:lnTo>
                  <a:pt x="290" y="48"/>
                </a:lnTo>
                <a:lnTo>
                  <a:pt x="255" y="60"/>
                </a:lnTo>
                <a:lnTo>
                  <a:pt x="224" y="75"/>
                </a:lnTo>
                <a:lnTo>
                  <a:pt x="196" y="94"/>
                </a:lnTo>
                <a:lnTo>
                  <a:pt x="169" y="115"/>
                </a:lnTo>
                <a:lnTo>
                  <a:pt x="145" y="139"/>
                </a:lnTo>
                <a:lnTo>
                  <a:pt x="123" y="164"/>
                </a:lnTo>
                <a:lnTo>
                  <a:pt x="105" y="191"/>
                </a:lnTo>
                <a:lnTo>
                  <a:pt x="88" y="219"/>
                </a:lnTo>
                <a:lnTo>
                  <a:pt x="73" y="248"/>
                </a:lnTo>
                <a:lnTo>
                  <a:pt x="61" y="276"/>
                </a:lnTo>
                <a:lnTo>
                  <a:pt x="53" y="304"/>
                </a:lnTo>
                <a:lnTo>
                  <a:pt x="43" y="346"/>
                </a:lnTo>
                <a:lnTo>
                  <a:pt x="38" y="391"/>
                </a:lnTo>
                <a:lnTo>
                  <a:pt x="37" y="438"/>
                </a:lnTo>
                <a:lnTo>
                  <a:pt x="41" y="484"/>
                </a:lnTo>
                <a:lnTo>
                  <a:pt x="49" y="530"/>
                </a:lnTo>
                <a:lnTo>
                  <a:pt x="61" y="574"/>
                </a:lnTo>
                <a:lnTo>
                  <a:pt x="77" y="617"/>
                </a:lnTo>
                <a:lnTo>
                  <a:pt x="92" y="646"/>
                </a:lnTo>
                <a:lnTo>
                  <a:pt x="109" y="674"/>
                </a:lnTo>
                <a:lnTo>
                  <a:pt x="128" y="701"/>
                </a:lnTo>
                <a:lnTo>
                  <a:pt x="148" y="729"/>
                </a:lnTo>
                <a:lnTo>
                  <a:pt x="193" y="793"/>
                </a:lnTo>
                <a:lnTo>
                  <a:pt x="212" y="828"/>
                </a:lnTo>
                <a:lnTo>
                  <a:pt x="229" y="865"/>
                </a:lnTo>
                <a:lnTo>
                  <a:pt x="238" y="891"/>
                </a:lnTo>
                <a:lnTo>
                  <a:pt x="245" y="912"/>
                </a:lnTo>
                <a:lnTo>
                  <a:pt x="249" y="931"/>
                </a:lnTo>
                <a:lnTo>
                  <a:pt x="249" y="948"/>
                </a:lnTo>
                <a:lnTo>
                  <a:pt x="249" y="962"/>
                </a:lnTo>
                <a:lnTo>
                  <a:pt x="246" y="973"/>
                </a:lnTo>
                <a:lnTo>
                  <a:pt x="242" y="983"/>
                </a:lnTo>
                <a:lnTo>
                  <a:pt x="236" y="993"/>
                </a:lnTo>
                <a:lnTo>
                  <a:pt x="230" y="1001"/>
                </a:lnTo>
                <a:lnTo>
                  <a:pt x="223" y="1008"/>
                </a:lnTo>
                <a:lnTo>
                  <a:pt x="219" y="1011"/>
                </a:lnTo>
                <a:lnTo>
                  <a:pt x="216" y="1014"/>
                </a:lnTo>
                <a:lnTo>
                  <a:pt x="214" y="1020"/>
                </a:lnTo>
                <a:lnTo>
                  <a:pt x="178" y="1011"/>
                </a:lnTo>
                <a:lnTo>
                  <a:pt x="183" y="999"/>
                </a:lnTo>
                <a:lnTo>
                  <a:pt x="191" y="989"/>
                </a:lnTo>
                <a:lnTo>
                  <a:pt x="198" y="981"/>
                </a:lnTo>
                <a:lnTo>
                  <a:pt x="205" y="973"/>
                </a:lnTo>
                <a:lnTo>
                  <a:pt x="211" y="962"/>
                </a:lnTo>
                <a:lnTo>
                  <a:pt x="212" y="954"/>
                </a:lnTo>
                <a:lnTo>
                  <a:pt x="212" y="944"/>
                </a:lnTo>
                <a:lnTo>
                  <a:pt x="211" y="932"/>
                </a:lnTo>
                <a:lnTo>
                  <a:pt x="208" y="917"/>
                </a:lnTo>
                <a:lnTo>
                  <a:pt x="203" y="900"/>
                </a:lnTo>
                <a:lnTo>
                  <a:pt x="196" y="879"/>
                </a:lnTo>
                <a:lnTo>
                  <a:pt x="180" y="845"/>
                </a:lnTo>
                <a:lnTo>
                  <a:pt x="161" y="812"/>
                </a:lnTo>
                <a:lnTo>
                  <a:pt x="141" y="781"/>
                </a:lnTo>
                <a:lnTo>
                  <a:pt x="118" y="750"/>
                </a:lnTo>
                <a:lnTo>
                  <a:pt x="79" y="693"/>
                </a:lnTo>
                <a:lnTo>
                  <a:pt x="61" y="664"/>
                </a:lnTo>
                <a:lnTo>
                  <a:pt x="45" y="632"/>
                </a:lnTo>
                <a:lnTo>
                  <a:pt x="28" y="593"/>
                </a:lnTo>
                <a:lnTo>
                  <a:pt x="15" y="551"/>
                </a:lnTo>
                <a:lnTo>
                  <a:pt x="7" y="507"/>
                </a:lnTo>
                <a:lnTo>
                  <a:pt x="2" y="463"/>
                </a:lnTo>
                <a:lnTo>
                  <a:pt x="0" y="420"/>
                </a:lnTo>
                <a:lnTo>
                  <a:pt x="2" y="376"/>
                </a:lnTo>
                <a:lnTo>
                  <a:pt x="8" y="334"/>
                </a:lnTo>
                <a:lnTo>
                  <a:pt x="17" y="294"/>
                </a:lnTo>
                <a:lnTo>
                  <a:pt x="27" y="264"/>
                </a:lnTo>
                <a:lnTo>
                  <a:pt x="41" y="232"/>
                </a:lnTo>
                <a:lnTo>
                  <a:pt x="57" y="201"/>
                </a:lnTo>
                <a:lnTo>
                  <a:pt x="74" y="170"/>
                </a:lnTo>
                <a:lnTo>
                  <a:pt x="96" y="141"/>
                </a:lnTo>
                <a:lnTo>
                  <a:pt x="119" y="112"/>
                </a:lnTo>
                <a:lnTo>
                  <a:pt x="146" y="87"/>
                </a:lnTo>
                <a:lnTo>
                  <a:pt x="175" y="63"/>
                </a:lnTo>
                <a:lnTo>
                  <a:pt x="207" y="43"/>
                </a:lnTo>
                <a:lnTo>
                  <a:pt x="243" y="26"/>
                </a:lnTo>
                <a:lnTo>
                  <a:pt x="280" y="13"/>
                </a:lnTo>
                <a:lnTo>
                  <a:pt x="319" y="5"/>
                </a:lnTo>
                <a:lnTo>
                  <a:pt x="36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2" name="Shape 362"/>
          <p:cNvSpPr/>
          <p:nvPr/>
        </p:nvSpPr>
        <p:spPr>
          <a:xfrm>
            <a:off x="1546492" y="3454388"/>
            <a:ext cx="673100" cy="738188"/>
          </a:xfrm>
          <a:custGeom>
            <a:pathLst>
              <a:path extrusionOk="0" h="465" w="424">
                <a:moveTo>
                  <a:pt x="162" y="196"/>
                </a:moveTo>
                <a:lnTo>
                  <a:pt x="147" y="198"/>
                </a:lnTo>
                <a:lnTo>
                  <a:pt x="131" y="201"/>
                </a:lnTo>
                <a:lnTo>
                  <a:pt x="114" y="206"/>
                </a:lnTo>
                <a:lnTo>
                  <a:pt x="143" y="207"/>
                </a:lnTo>
                <a:lnTo>
                  <a:pt x="174" y="206"/>
                </a:lnTo>
                <a:lnTo>
                  <a:pt x="185" y="206"/>
                </a:lnTo>
                <a:lnTo>
                  <a:pt x="196" y="205"/>
                </a:lnTo>
                <a:lnTo>
                  <a:pt x="270" y="205"/>
                </a:lnTo>
                <a:lnTo>
                  <a:pt x="295" y="204"/>
                </a:lnTo>
                <a:lnTo>
                  <a:pt x="322" y="203"/>
                </a:lnTo>
                <a:lnTo>
                  <a:pt x="345" y="202"/>
                </a:lnTo>
                <a:lnTo>
                  <a:pt x="321" y="199"/>
                </a:lnTo>
                <a:lnTo>
                  <a:pt x="293" y="197"/>
                </a:lnTo>
                <a:lnTo>
                  <a:pt x="266" y="196"/>
                </a:lnTo>
                <a:lnTo>
                  <a:pt x="162" y="196"/>
                </a:lnTo>
                <a:close/>
                <a:moveTo>
                  <a:pt x="220" y="106"/>
                </a:moveTo>
                <a:lnTo>
                  <a:pt x="187" y="107"/>
                </a:lnTo>
                <a:lnTo>
                  <a:pt x="159" y="109"/>
                </a:lnTo>
                <a:lnTo>
                  <a:pt x="182" y="111"/>
                </a:lnTo>
                <a:lnTo>
                  <a:pt x="202" y="113"/>
                </a:lnTo>
                <a:lnTo>
                  <a:pt x="220" y="114"/>
                </a:lnTo>
                <a:lnTo>
                  <a:pt x="251" y="114"/>
                </a:lnTo>
                <a:lnTo>
                  <a:pt x="282" y="113"/>
                </a:lnTo>
                <a:lnTo>
                  <a:pt x="309" y="112"/>
                </a:lnTo>
                <a:lnTo>
                  <a:pt x="331" y="111"/>
                </a:lnTo>
                <a:lnTo>
                  <a:pt x="349" y="110"/>
                </a:lnTo>
                <a:lnTo>
                  <a:pt x="321" y="108"/>
                </a:lnTo>
                <a:lnTo>
                  <a:pt x="288" y="106"/>
                </a:lnTo>
                <a:lnTo>
                  <a:pt x="220" y="106"/>
                </a:lnTo>
                <a:close/>
                <a:moveTo>
                  <a:pt x="406" y="0"/>
                </a:moveTo>
                <a:lnTo>
                  <a:pt x="413" y="12"/>
                </a:lnTo>
                <a:lnTo>
                  <a:pt x="416" y="23"/>
                </a:lnTo>
                <a:lnTo>
                  <a:pt x="415" y="32"/>
                </a:lnTo>
                <a:lnTo>
                  <a:pt x="413" y="38"/>
                </a:lnTo>
                <a:lnTo>
                  <a:pt x="405" y="46"/>
                </a:lnTo>
                <a:lnTo>
                  <a:pt x="393" y="53"/>
                </a:lnTo>
                <a:lnTo>
                  <a:pt x="377" y="57"/>
                </a:lnTo>
                <a:lnTo>
                  <a:pt x="357" y="60"/>
                </a:lnTo>
                <a:lnTo>
                  <a:pt x="302" y="60"/>
                </a:lnTo>
                <a:lnTo>
                  <a:pt x="268" y="58"/>
                </a:lnTo>
                <a:lnTo>
                  <a:pt x="228" y="55"/>
                </a:lnTo>
                <a:lnTo>
                  <a:pt x="208" y="54"/>
                </a:lnTo>
                <a:lnTo>
                  <a:pt x="186" y="52"/>
                </a:lnTo>
                <a:lnTo>
                  <a:pt x="162" y="51"/>
                </a:lnTo>
                <a:lnTo>
                  <a:pt x="138" y="50"/>
                </a:lnTo>
                <a:lnTo>
                  <a:pt x="92" y="50"/>
                </a:lnTo>
                <a:lnTo>
                  <a:pt x="73" y="51"/>
                </a:lnTo>
                <a:lnTo>
                  <a:pt x="56" y="53"/>
                </a:lnTo>
                <a:lnTo>
                  <a:pt x="45" y="56"/>
                </a:lnTo>
                <a:lnTo>
                  <a:pt x="38" y="61"/>
                </a:lnTo>
                <a:lnTo>
                  <a:pt x="37" y="64"/>
                </a:lnTo>
                <a:lnTo>
                  <a:pt x="37" y="66"/>
                </a:lnTo>
                <a:lnTo>
                  <a:pt x="39" y="70"/>
                </a:lnTo>
                <a:lnTo>
                  <a:pt x="46" y="78"/>
                </a:lnTo>
                <a:lnTo>
                  <a:pt x="59" y="85"/>
                </a:lnTo>
                <a:lnTo>
                  <a:pt x="85" y="79"/>
                </a:lnTo>
                <a:lnTo>
                  <a:pt x="110" y="76"/>
                </a:lnTo>
                <a:lnTo>
                  <a:pt x="135" y="74"/>
                </a:lnTo>
                <a:lnTo>
                  <a:pt x="142" y="74"/>
                </a:lnTo>
                <a:lnTo>
                  <a:pt x="150" y="73"/>
                </a:lnTo>
                <a:lnTo>
                  <a:pt x="154" y="73"/>
                </a:lnTo>
                <a:lnTo>
                  <a:pt x="164" y="72"/>
                </a:lnTo>
                <a:lnTo>
                  <a:pt x="179" y="71"/>
                </a:lnTo>
                <a:lnTo>
                  <a:pt x="198" y="71"/>
                </a:lnTo>
                <a:lnTo>
                  <a:pt x="220" y="70"/>
                </a:lnTo>
                <a:lnTo>
                  <a:pt x="244" y="69"/>
                </a:lnTo>
                <a:lnTo>
                  <a:pt x="271" y="69"/>
                </a:lnTo>
                <a:lnTo>
                  <a:pt x="297" y="70"/>
                </a:lnTo>
                <a:lnTo>
                  <a:pt x="323" y="71"/>
                </a:lnTo>
                <a:lnTo>
                  <a:pt x="347" y="73"/>
                </a:lnTo>
                <a:lnTo>
                  <a:pt x="370" y="76"/>
                </a:lnTo>
                <a:lnTo>
                  <a:pt x="388" y="80"/>
                </a:lnTo>
                <a:lnTo>
                  <a:pt x="403" y="86"/>
                </a:lnTo>
                <a:lnTo>
                  <a:pt x="414" y="93"/>
                </a:lnTo>
                <a:lnTo>
                  <a:pt x="421" y="100"/>
                </a:lnTo>
                <a:lnTo>
                  <a:pt x="424" y="109"/>
                </a:lnTo>
                <a:lnTo>
                  <a:pt x="424" y="118"/>
                </a:lnTo>
                <a:lnTo>
                  <a:pt x="422" y="124"/>
                </a:lnTo>
                <a:lnTo>
                  <a:pt x="419" y="130"/>
                </a:lnTo>
                <a:lnTo>
                  <a:pt x="412" y="134"/>
                </a:lnTo>
                <a:lnTo>
                  <a:pt x="402" y="139"/>
                </a:lnTo>
                <a:lnTo>
                  <a:pt x="389" y="142"/>
                </a:lnTo>
                <a:lnTo>
                  <a:pt x="372" y="145"/>
                </a:lnTo>
                <a:lnTo>
                  <a:pt x="350" y="147"/>
                </a:lnTo>
                <a:lnTo>
                  <a:pt x="324" y="149"/>
                </a:lnTo>
                <a:lnTo>
                  <a:pt x="291" y="150"/>
                </a:lnTo>
                <a:lnTo>
                  <a:pt x="252" y="151"/>
                </a:lnTo>
                <a:lnTo>
                  <a:pt x="214" y="151"/>
                </a:lnTo>
                <a:lnTo>
                  <a:pt x="196" y="150"/>
                </a:lnTo>
                <a:lnTo>
                  <a:pt x="176" y="148"/>
                </a:lnTo>
                <a:lnTo>
                  <a:pt x="153" y="145"/>
                </a:lnTo>
                <a:lnTo>
                  <a:pt x="130" y="142"/>
                </a:lnTo>
                <a:lnTo>
                  <a:pt x="105" y="137"/>
                </a:lnTo>
                <a:lnTo>
                  <a:pt x="82" y="131"/>
                </a:lnTo>
                <a:lnTo>
                  <a:pt x="59" y="124"/>
                </a:lnTo>
                <a:lnTo>
                  <a:pt x="55" y="126"/>
                </a:lnTo>
                <a:lnTo>
                  <a:pt x="51" y="129"/>
                </a:lnTo>
                <a:lnTo>
                  <a:pt x="48" y="131"/>
                </a:lnTo>
                <a:lnTo>
                  <a:pt x="45" y="134"/>
                </a:lnTo>
                <a:lnTo>
                  <a:pt x="44" y="138"/>
                </a:lnTo>
                <a:lnTo>
                  <a:pt x="41" y="143"/>
                </a:lnTo>
                <a:lnTo>
                  <a:pt x="40" y="150"/>
                </a:lnTo>
                <a:lnTo>
                  <a:pt x="40" y="159"/>
                </a:lnTo>
                <a:lnTo>
                  <a:pt x="43" y="171"/>
                </a:lnTo>
                <a:lnTo>
                  <a:pt x="47" y="180"/>
                </a:lnTo>
                <a:lnTo>
                  <a:pt x="55" y="188"/>
                </a:lnTo>
                <a:lnTo>
                  <a:pt x="74" y="180"/>
                </a:lnTo>
                <a:lnTo>
                  <a:pt x="94" y="173"/>
                </a:lnTo>
                <a:lnTo>
                  <a:pt x="114" y="167"/>
                </a:lnTo>
                <a:lnTo>
                  <a:pt x="133" y="163"/>
                </a:lnTo>
                <a:lnTo>
                  <a:pt x="150" y="160"/>
                </a:lnTo>
                <a:lnTo>
                  <a:pt x="165" y="158"/>
                </a:lnTo>
                <a:lnTo>
                  <a:pt x="177" y="158"/>
                </a:lnTo>
                <a:lnTo>
                  <a:pt x="187" y="159"/>
                </a:lnTo>
                <a:lnTo>
                  <a:pt x="248" y="159"/>
                </a:lnTo>
                <a:lnTo>
                  <a:pt x="279" y="160"/>
                </a:lnTo>
                <a:lnTo>
                  <a:pt x="307" y="161"/>
                </a:lnTo>
                <a:lnTo>
                  <a:pt x="332" y="163"/>
                </a:lnTo>
                <a:lnTo>
                  <a:pt x="355" y="166"/>
                </a:lnTo>
                <a:lnTo>
                  <a:pt x="375" y="171"/>
                </a:lnTo>
                <a:lnTo>
                  <a:pt x="392" y="177"/>
                </a:lnTo>
                <a:lnTo>
                  <a:pt x="405" y="186"/>
                </a:lnTo>
                <a:lnTo>
                  <a:pt x="413" y="194"/>
                </a:lnTo>
                <a:lnTo>
                  <a:pt x="416" y="202"/>
                </a:lnTo>
                <a:lnTo>
                  <a:pt x="416" y="209"/>
                </a:lnTo>
                <a:lnTo>
                  <a:pt x="415" y="214"/>
                </a:lnTo>
                <a:lnTo>
                  <a:pt x="412" y="219"/>
                </a:lnTo>
                <a:lnTo>
                  <a:pt x="406" y="225"/>
                </a:lnTo>
                <a:lnTo>
                  <a:pt x="398" y="229"/>
                </a:lnTo>
                <a:lnTo>
                  <a:pt x="387" y="233"/>
                </a:lnTo>
                <a:lnTo>
                  <a:pt x="372" y="236"/>
                </a:lnTo>
                <a:lnTo>
                  <a:pt x="353" y="238"/>
                </a:lnTo>
                <a:lnTo>
                  <a:pt x="329" y="239"/>
                </a:lnTo>
                <a:lnTo>
                  <a:pt x="301" y="240"/>
                </a:lnTo>
                <a:lnTo>
                  <a:pt x="267" y="241"/>
                </a:lnTo>
                <a:lnTo>
                  <a:pt x="197" y="241"/>
                </a:lnTo>
                <a:lnTo>
                  <a:pt x="186" y="242"/>
                </a:lnTo>
                <a:lnTo>
                  <a:pt x="176" y="242"/>
                </a:lnTo>
                <a:lnTo>
                  <a:pt x="154" y="243"/>
                </a:lnTo>
                <a:lnTo>
                  <a:pt x="130" y="243"/>
                </a:lnTo>
                <a:lnTo>
                  <a:pt x="103" y="242"/>
                </a:lnTo>
                <a:lnTo>
                  <a:pt x="78" y="238"/>
                </a:lnTo>
                <a:lnTo>
                  <a:pt x="54" y="230"/>
                </a:lnTo>
                <a:lnTo>
                  <a:pt x="46" y="236"/>
                </a:lnTo>
                <a:lnTo>
                  <a:pt x="45" y="238"/>
                </a:lnTo>
                <a:lnTo>
                  <a:pt x="46" y="240"/>
                </a:lnTo>
                <a:lnTo>
                  <a:pt x="48" y="241"/>
                </a:lnTo>
                <a:lnTo>
                  <a:pt x="72" y="245"/>
                </a:lnTo>
                <a:lnTo>
                  <a:pt x="99" y="248"/>
                </a:lnTo>
                <a:lnTo>
                  <a:pt x="130" y="249"/>
                </a:lnTo>
                <a:lnTo>
                  <a:pt x="265" y="249"/>
                </a:lnTo>
                <a:lnTo>
                  <a:pt x="298" y="251"/>
                </a:lnTo>
                <a:lnTo>
                  <a:pt x="330" y="253"/>
                </a:lnTo>
                <a:lnTo>
                  <a:pt x="359" y="258"/>
                </a:lnTo>
                <a:lnTo>
                  <a:pt x="362" y="259"/>
                </a:lnTo>
                <a:lnTo>
                  <a:pt x="369" y="262"/>
                </a:lnTo>
                <a:lnTo>
                  <a:pt x="375" y="266"/>
                </a:lnTo>
                <a:lnTo>
                  <a:pt x="382" y="271"/>
                </a:lnTo>
                <a:lnTo>
                  <a:pt x="388" y="276"/>
                </a:lnTo>
                <a:lnTo>
                  <a:pt x="390" y="283"/>
                </a:lnTo>
                <a:lnTo>
                  <a:pt x="390" y="292"/>
                </a:lnTo>
                <a:lnTo>
                  <a:pt x="387" y="299"/>
                </a:lnTo>
                <a:lnTo>
                  <a:pt x="383" y="304"/>
                </a:lnTo>
                <a:lnTo>
                  <a:pt x="375" y="307"/>
                </a:lnTo>
                <a:lnTo>
                  <a:pt x="365" y="309"/>
                </a:lnTo>
                <a:lnTo>
                  <a:pt x="351" y="310"/>
                </a:lnTo>
                <a:lnTo>
                  <a:pt x="331" y="309"/>
                </a:lnTo>
                <a:lnTo>
                  <a:pt x="307" y="308"/>
                </a:lnTo>
                <a:lnTo>
                  <a:pt x="276" y="306"/>
                </a:lnTo>
                <a:lnTo>
                  <a:pt x="251" y="304"/>
                </a:lnTo>
                <a:lnTo>
                  <a:pt x="224" y="303"/>
                </a:lnTo>
                <a:lnTo>
                  <a:pt x="196" y="301"/>
                </a:lnTo>
                <a:lnTo>
                  <a:pt x="145" y="301"/>
                </a:lnTo>
                <a:lnTo>
                  <a:pt x="125" y="302"/>
                </a:lnTo>
                <a:lnTo>
                  <a:pt x="149" y="305"/>
                </a:lnTo>
                <a:lnTo>
                  <a:pt x="176" y="307"/>
                </a:lnTo>
                <a:lnTo>
                  <a:pt x="233" y="309"/>
                </a:lnTo>
                <a:lnTo>
                  <a:pt x="258" y="309"/>
                </a:lnTo>
                <a:lnTo>
                  <a:pt x="280" y="308"/>
                </a:lnTo>
                <a:lnTo>
                  <a:pt x="281" y="308"/>
                </a:lnTo>
                <a:lnTo>
                  <a:pt x="283" y="309"/>
                </a:lnTo>
                <a:lnTo>
                  <a:pt x="293" y="311"/>
                </a:lnTo>
                <a:lnTo>
                  <a:pt x="304" y="313"/>
                </a:lnTo>
                <a:lnTo>
                  <a:pt x="313" y="317"/>
                </a:lnTo>
                <a:lnTo>
                  <a:pt x="321" y="322"/>
                </a:lnTo>
                <a:lnTo>
                  <a:pt x="326" y="328"/>
                </a:lnTo>
                <a:lnTo>
                  <a:pt x="327" y="336"/>
                </a:lnTo>
                <a:lnTo>
                  <a:pt x="327" y="345"/>
                </a:lnTo>
                <a:lnTo>
                  <a:pt x="322" y="352"/>
                </a:lnTo>
                <a:lnTo>
                  <a:pt x="314" y="358"/>
                </a:lnTo>
                <a:lnTo>
                  <a:pt x="302" y="363"/>
                </a:lnTo>
                <a:lnTo>
                  <a:pt x="287" y="368"/>
                </a:lnTo>
                <a:lnTo>
                  <a:pt x="269" y="373"/>
                </a:lnTo>
                <a:lnTo>
                  <a:pt x="257" y="376"/>
                </a:lnTo>
                <a:lnTo>
                  <a:pt x="244" y="380"/>
                </a:lnTo>
                <a:lnTo>
                  <a:pt x="230" y="384"/>
                </a:lnTo>
                <a:lnTo>
                  <a:pt x="215" y="388"/>
                </a:lnTo>
                <a:lnTo>
                  <a:pt x="202" y="393"/>
                </a:lnTo>
                <a:lnTo>
                  <a:pt x="193" y="399"/>
                </a:lnTo>
                <a:lnTo>
                  <a:pt x="188" y="404"/>
                </a:lnTo>
                <a:lnTo>
                  <a:pt x="194" y="408"/>
                </a:lnTo>
                <a:lnTo>
                  <a:pt x="203" y="412"/>
                </a:lnTo>
                <a:lnTo>
                  <a:pt x="217" y="417"/>
                </a:lnTo>
                <a:lnTo>
                  <a:pt x="232" y="421"/>
                </a:lnTo>
                <a:lnTo>
                  <a:pt x="247" y="425"/>
                </a:lnTo>
                <a:lnTo>
                  <a:pt x="277" y="429"/>
                </a:lnTo>
                <a:lnTo>
                  <a:pt x="287" y="429"/>
                </a:lnTo>
                <a:lnTo>
                  <a:pt x="289" y="465"/>
                </a:lnTo>
                <a:lnTo>
                  <a:pt x="275" y="465"/>
                </a:lnTo>
                <a:lnTo>
                  <a:pt x="260" y="463"/>
                </a:lnTo>
                <a:lnTo>
                  <a:pt x="243" y="460"/>
                </a:lnTo>
                <a:lnTo>
                  <a:pt x="226" y="457"/>
                </a:lnTo>
                <a:lnTo>
                  <a:pt x="208" y="452"/>
                </a:lnTo>
                <a:lnTo>
                  <a:pt x="190" y="445"/>
                </a:lnTo>
                <a:lnTo>
                  <a:pt x="176" y="439"/>
                </a:lnTo>
                <a:lnTo>
                  <a:pt x="163" y="430"/>
                </a:lnTo>
                <a:lnTo>
                  <a:pt x="155" y="419"/>
                </a:lnTo>
                <a:lnTo>
                  <a:pt x="152" y="408"/>
                </a:lnTo>
                <a:lnTo>
                  <a:pt x="152" y="398"/>
                </a:lnTo>
                <a:lnTo>
                  <a:pt x="155" y="388"/>
                </a:lnTo>
                <a:lnTo>
                  <a:pt x="163" y="378"/>
                </a:lnTo>
                <a:lnTo>
                  <a:pt x="174" y="368"/>
                </a:lnTo>
                <a:lnTo>
                  <a:pt x="189" y="360"/>
                </a:lnTo>
                <a:lnTo>
                  <a:pt x="207" y="352"/>
                </a:lnTo>
                <a:lnTo>
                  <a:pt x="229" y="345"/>
                </a:lnTo>
                <a:lnTo>
                  <a:pt x="208" y="345"/>
                </a:lnTo>
                <a:lnTo>
                  <a:pt x="186" y="344"/>
                </a:lnTo>
                <a:lnTo>
                  <a:pt x="164" y="343"/>
                </a:lnTo>
                <a:lnTo>
                  <a:pt x="142" y="341"/>
                </a:lnTo>
                <a:lnTo>
                  <a:pt x="122" y="338"/>
                </a:lnTo>
                <a:lnTo>
                  <a:pt x="103" y="335"/>
                </a:lnTo>
                <a:lnTo>
                  <a:pt x="87" y="330"/>
                </a:lnTo>
                <a:lnTo>
                  <a:pt x="74" y="325"/>
                </a:lnTo>
                <a:lnTo>
                  <a:pt x="65" y="318"/>
                </a:lnTo>
                <a:lnTo>
                  <a:pt x="60" y="310"/>
                </a:lnTo>
                <a:lnTo>
                  <a:pt x="60" y="301"/>
                </a:lnTo>
                <a:lnTo>
                  <a:pt x="62" y="293"/>
                </a:lnTo>
                <a:lnTo>
                  <a:pt x="67" y="287"/>
                </a:lnTo>
                <a:lnTo>
                  <a:pt x="73" y="282"/>
                </a:lnTo>
                <a:lnTo>
                  <a:pt x="53" y="280"/>
                </a:lnTo>
                <a:lnTo>
                  <a:pt x="37" y="275"/>
                </a:lnTo>
                <a:lnTo>
                  <a:pt x="32" y="274"/>
                </a:lnTo>
                <a:lnTo>
                  <a:pt x="20" y="266"/>
                </a:lnTo>
                <a:lnTo>
                  <a:pt x="13" y="257"/>
                </a:lnTo>
                <a:lnTo>
                  <a:pt x="9" y="249"/>
                </a:lnTo>
                <a:lnTo>
                  <a:pt x="7" y="241"/>
                </a:lnTo>
                <a:lnTo>
                  <a:pt x="8" y="234"/>
                </a:lnTo>
                <a:lnTo>
                  <a:pt x="9" y="229"/>
                </a:lnTo>
                <a:lnTo>
                  <a:pt x="14" y="219"/>
                </a:lnTo>
                <a:lnTo>
                  <a:pt x="23" y="209"/>
                </a:lnTo>
                <a:lnTo>
                  <a:pt x="13" y="197"/>
                </a:lnTo>
                <a:lnTo>
                  <a:pt x="7" y="181"/>
                </a:lnTo>
                <a:lnTo>
                  <a:pt x="3" y="163"/>
                </a:lnTo>
                <a:lnTo>
                  <a:pt x="3" y="144"/>
                </a:lnTo>
                <a:lnTo>
                  <a:pt x="8" y="126"/>
                </a:lnTo>
                <a:lnTo>
                  <a:pt x="17" y="110"/>
                </a:lnTo>
                <a:lnTo>
                  <a:pt x="20" y="108"/>
                </a:lnTo>
                <a:lnTo>
                  <a:pt x="23" y="105"/>
                </a:lnTo>
                <a:lnTo>
                  <a:pt x="15" y="99"/>
                </a:lnTo>
                <a:lnTo>
                  <a:pt x="8" y="91"/>
                </a:lnTo>
                <a:lnTo>
                  <a:pt x="1" y="76"/>
                </a:lnTo>
                <a:lnTo>
                  <a:pt x="0" y="61"/>
                </a:lnTo>
                <a:lnTo>
                  <a:pt x="4" y="46"/>
                </a:lnTo>
                <a:lnTo>
                  <a:pt x="12" y="35"/>
                </a:lnTo>
                <a:lnTo>
                  <a:pt x="25" y="26"/>
                </a:lnTo>
                <a:lnTo>
                  <a:pt x="43" y="20"/>
                </a:lnTo>
                <a:lnTo>
                  <a:pt x="63" y="16"/>
                </a:lnTo>
                <a:lnTo>
                  <a:pt x="89" y="14"/>
                </a:lnTo>
                <a:lnTo>
                  <a:pt x="118" y="13"/>
                </a:lnTo>
                <a:lnTo>
                  <a:pt x="151" y="14"/>
                </a:lnTo>
                <a:lnTo>
                  <a:pt x="188" y="16"/>
                </a:lnTo>
                <a:lnTo>
                  <a:pt x="230" y="19"/>
                </a:lnTo>
                <a:lnTo>
                  <a:pt x="249" y="20"/>
                </a:lnTo>
                <a:lnTo>
                  <a:pt x="270" y="22"/>
                </a:lnTo>
                <a:lnTo>
                  <a:pt x="311" y="24"/>
                </a:lnTo>
                <a:lnTo>
                  <a:pt x="348" y="24"/>
                </a:lnTo>
                <a:lnTo>
                  <a:pt x="363" y="23"/>
                </a:lnTo>
                <a:lnTo>
                  <a:pt x="374" y="21"/>
                </a:lnTo>
                <a:lnTo>
                  <a:pt x="381" y="18"/>
                </a:lnTo>
                <a:lnTo>
                  <a:pt x="381" y="19"/>
                </a:lnTo>
                <a:lnTo>
                  <a:pt x="380" y="19"/>
                </a:lnTo>
                <a:lnTo>
                  <a:pt x="380" y="20"/>
                </a:lnTo>
                <a:lnTo>
                  <a:pt x="4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3" name="Shape 363"/>
          <p:cNvSpPr/>
          <p:nvPr/>
        </p:nvSpPr>
        <p:spPr>
          <a:xfrm>
            <a:off x="1589355" y="2741600"/>
            <a:ext cx="527050" cy="746125"/>
          </a:xfrm>
          <a:custGeom>
            <a:pathLst>
              <a:path extrusionOk="0" h="470" w="332">
                <a:moveTo>
                  <a:pt x="267" y="55"/>
                </a:moveTo>
                <a:lnTo>
                  <a:pt x="264" y="56"/>
                </a:lnTo>
                <a:lnTo>
                  <a:pt x="261" y="56"/>
                </a:lnTo>
                <a:lnTo>
                  <a:pt x="254" y="58"/>
                </a:lnTo>
                <a:lnTo>
                  <a:pt x="248" y="61"/>
                </a:lnTo>
                <a:lnTo>
                  <a:pt x="240" y="66"/>
                </a:lnTo>
                <a:lnTo>
                  <a:pt x="233" y="74"/>
                </a:lnTo>
                <a:lnTo>
                  <a:pt x="229" y="85"/>
                </a:lnTo>
                <a:lnTo>
                  <a:pt x="226" y="97"/>
                </a:lnTo>
                <a:lnTo>
                  <a:pt x="224" y="109"/>
                </a:lnTo>
                <a:lnTo>
                  <a:pt x="247" y="103"/>
                </a:lnTo>
                <a:lnTo>
                  <a:pt x="266" y="96"/>
                </a:lnTo>
                <a:lnTo>
                  <a:pt x="281" y="89"/>
                </a:lnTo>
                <a:lnTo>
                  <a:pt x="291" y="81"/>
                </a:lnTo>
                <a:lnTo>
                  <a:pt x="295" y="73"/>
                </a:lnTo>
                <a:lnTo>
                  <a:pt x="296" y="69"/>
                </a:lnTo>
                <a:lnTo>
                  <a:pt x="295" y="65"/>
                </a:lnTo>
                <a:lnTo>
                  <a:pt x="290" y="60"/>
                </a:lnTo>
                <a:lnTo>
                  <a:pt x="281" y="56"/>
                </a:lnTo>
                <a:lnTo>
                  <a:pt x="269" y="55"/>
                </a:lnTo>
                <a:lnTo>
                  <a:pt x="267" y="55"/>
                </a:lnTo>
                <a:close/>
                <a:moveTo>
                  <a:pt x="65" y="36"/>
                </a:moveTo>
                <a:lnTo>
                  <a:pt x="61" y="38"/>
                </a:lnTo>
                <a:lnTo>
                  <a:pt x="54" y="44"/>
                </a:lnTo>
                <a:lnTo>
                  <a:pt x="48" y="54"/>
                </a:lnTo>
                <a:lnTo>
                  <a:pt x="42" y="67"/>
                </a:lnTo>
                <a:lnTo>
                  <a:pt x="37" y="84"/>
                </a:lnTo>
                <a:lnTo>
                  <a:pt x="36" y="92"/>
                </a:lnTo>
                <a:lnTo>
                  <a:pt x="36" y="98"/>
                </a:lnTo>
                <a:lnTo>
                  <a:pt x="38" y="101"/>
                </a:lnTo>
                <a:lnTo>
                  <a:pt x="39" y="103"/>
                </a:lnTo>
                <a:lnTo>
                  <a:pt x="46" y="109"/>
                </a:lnTo>
                <a:lnTo>
                  <a:pt x="56" y="113"/>
                </a:lnTo>
                <a:lnTo>
                  <a:pt x="67" y="116"/>
                </a:lnTo>
                <a:lnTo>
                  <a:pt x="81" y="118"/>
                </a:lnTo>
                <a:lnTo>
                  <a:pt x="94" y="120"/>
                </a:lnTo>
                <a:lnTo>
                  <a:pt x="108" y="121"/>
                </a:lnTo>
                <a:lnTo>
                  <a:pt x="103" y="97"/>
                </a:lnTo>
                <a:lnTo>
                  <a:pt x="98" y="78"/>
                </a:lnTo>
                <a:lnTo>
                  <a:pt x="92" y="63"/>
                </a:lnTo>
                <a:lnTo>
                  <a:pt x="84" y="50"/>
                </a:lnTo>
                <a:lnTo>
                  <a:pt x="77" y="42"/>
                </a:lnTo>
                <a:lnTo>
                  <a:pt x="70" y="37"/>
                </a:lnTo>
                <a:lnTo>
                  <a:pt x="65" y="36"/>
                </a:lnTo>
                <a:close/>
                <a:moveTo>
                  <a:pt x="60" y="0"/>
                </a:moveTo>
                <a:lnTo>
                  <a:pt x="68" y="0"/>
                </a:lnTo>
                <a:lnTo>
                  <a:pt x="78" y="2"/>
                </a:lnTo>
                <a:lnTo>
                  <a:pt x="89" y="6"/>
                </a:lnTo>
                <a:lnTo>
                  <a:pt x="101" y="15"/>
                </a:lnTo>
                <a:lnTo>
                  <a:pt x="112" y="28"/>
                </a:lnTo>
                <a:lnTo>
                  <a:pt x="123" y="45"/>
                </a:lnTo>
                <a:lnTo>
                  <a:pt x="129" y="58"/>
                </a:lnTo>
                <a:lnTo>
                  <a:pt x="134" y="76"/>
                </a:lnTo>
                <a:lnTo>
                  <a:pt x="139" y="97"/>
                </a:lnTo>
                <a:lnTo>
                  <a:pt x="143" y="122"/>
                </a:lnTo>
                <a:lnTo>
                  <a:pt x="164" y="121"/>
                </a:lnTo>
                <a:lnTo>
                  <a:pt x="186" y="117"/>
                </a:lnTo>
                <a:lnTo>
                  <a:pt x="190" y="96"/>
                </a:lnTo>
                <a:lnTo>
                  <a:pt x="194" y="77"/>
                </a:lnTo>
                <a:lnTo>
                  <a:pt x="200" y="60"/>
                </a:lnTo>
                <a:lnTo>
                  <a:pt x="209" y="45"/>
                </a:lnTo>
                <a:lnTo>
                  <a:pt x="222" y="33"/>
                </a:lnTo>
                <a:lnTo>
                  <a:pt x="238" y="25"/>
                </a:lnTo>
                <a:lnTo>
                  <a:pt x="256" y="20"/>
                </a:lnTo>
                <a:lnTo>
                  <a:pt x="274" y="19"/>
                </a:lnTo>
                <a:lnTo>
                  <a:pt x="290" y="22"/>
                </a:lnTo>
                <a:lnTo>
                  <a:pt x="304" y="28"/>
                </a:lnTo>
                <a:lnTo>
                  <a:pt x="317" y="35"/>
                </a:lnTo>
                <a:lnTo>
                  <a:pt x="326" y="46"/>
                </a:lnTo>
                <a:lnTo>
                  <a:pt x="329" y="51"/>
                </a:lnTo>
                <a:lnTo>
                  <a:pt x="331" y="58"/>
                </a:lnTo>
                <a:lnTo>
                  <a:pt x="332" y="67"/>
                </a:lnTo>
                <a:lnTo>
                  <a:pt x="331" y="78"/>
                </a:lnTo>
                <a:lnTo>
                  <a:pt x="327" y="90"/>
                </a:lnTo>
                <a:lnTo>
                  <a:pt x="319" y="102"/>
                </a:lnTo>
                <a:lnTo>
                  <a:pt x="306" y="114"/>
                </a:lnTo>
                <a:lnTo>
                  <a:pt x="290" y="125"/>
                </a:lnTo>
                <a:lnTo>
                  <a:pt x="269" y="134"/>
                </a:lnTo>
                <a:lnTo>
                  <a:pt x="245" y="142"/>
                </a:lnTo>
                <a:lnTo>
                  <a:pt x="220" y="147"/>
                </a:lnTo>
                <a:lnTo>
                  <a:pt x="220" y="172"/>
                </a:lnTo>
                <a:lnTo>
                  <a:pt x="221" y="200"/>
                </a:lnTo>
                <a:lnTo>
                  <a:pt x="224" y="229"/>
                </a:lnTo>
                <a:lnTo>
                  <a:pt x="228" y="262"/>
                </a:lnTo>
                <a:lnTo>
                  <a:pt x="231" y="282"/>
                </a:lnTo>
                <a:lnTo>
                  <a:pt x="236" y="307"/>
                </a:lnTo>
                <a:lnTo>
                  <a:pt x="242" y="333"/>
                </a:lnTo>
                <a:lnTo>
                  <a:pt x="255" y="390"/>
                </a:lnTo>
                <a:lnTo>
                  <a:pt x="262" y="416"/>
                </a:lnTo>
                <a:lnTo>
                  <a:pt x="269" y="439"/>
                </a:lnTo>
                <a:lnTo>
                  <a:pt x="275" y="458"/>
                </a:lnTo>
                <a:lnTo>
                  <a:pt x="241" y="470"/>
                </a:lnTo>
                <a:lnTo>
                  <a:pt x="234" y="451"/>
                </a:lnTo>
                <a:lnTo>
                  <a:pt x="227" y="427"/>
                </a:lnTo>
                <a:lnTo>
                  <a:pt x="220" y="399"/>
                </a:lnTo>
                <a:lnTo>
                  <a:pt x="212" y="371"/>
                </a:lnTo>
                <a:lnTo>
                  <a:pt x="206" y="341"/>
                </a:lnTo>
                <a:lnTo>
                  <a:pt x="200" y="314"/>
                </a:lnTo>
                <a:lnTo>
                  <a:pt x="195" y="288"/>
                </a:lnTo>
                <a:lnTo>
                  <a:pt x="192" y="267"/>
                </a:lnTo>
                <a:lnTo>
                  <a:pt x="188" y="235"/>
                </a:lnTo>
                <a:lnTo>
                  <a:pt x="185" y="206"/>
                </a:lnTo>
                <a:lnTo>
                  <a:pt x="184" y="179"/>
                </a:lnTo>
                <a:lnTo>
                  <a:pt x="184" y="154"/>
                </a:lnTo>
                <a:lnTo>
                  <a:pt x="165" y="156"/>
                </a:lnTo>
                <a:lnTo>
                  <a:pt x="149" y="158"/>
                </a:lnTo>
                <a:lnTo>
                  <a:pt x="153" y="192"/>
                </a:lnTo>
                <a:lnTo>
                  <a:pt x="156" y="226"/>
                </a:lnTo>
                <a:lnTo>
                  <a:pt x="157" y="261"/>
                </a:lnTo>
                <a:lnTo>
                  <a:pt x="158" y="294"/>
                </a:lnTo>
                <a:lnTo>
                  <a:pt x="158" y="327"/>
                </a:lnTo>
                <a:lnTo>
                  <a:pt x="157" y="357"/>
                </a:lnTo>
                <a:lnTo>
                  <a:pt x="154" y="383"/>
                </a:lnTo>
                <a:lnTo>
                  <a:pt x="150" y="406"/>
                </a:lnTo>
                <a:lnTo>
                  <a:pt x="144" y="424"/>
                </a:lnTo>
                <a:lnTo>
                  <a:pt x="137" y="434"/>
                </a:lnTo>
                <a:lnTo>
                  <a:pt x="129" y="442"/>
                </a:lnTo>
                <a:lnTo>
                  <a:pt x="119" y="446"/>
                </a:lnTo>
                <a:lnTo>
                  <a:pt x="112" y="411"/>
                </a:lnTo>
                <a:lnTo>
                  <a:pt x="110" y="411"/>
                </a:lnTo>
                <a:lnTo>
                  <a:pt x="109" y="412"/>
                </a:lnTo>
                <a:lnTo>
                  <a:pt x="112" y="404"/>
                </a:lnTo>
                <a:lnTo>
                  <a:pt x="116" y="391"/>
                </a:lnTo>
                <a:lnTo>
                  <a:pt x="118" y="374"/>
                </a:lnTo>
                <a:lnTo>
                  <a:pt x="120" y="353"/>
                </a:lnTo>
                <a:lnTo>
                  <a:pt x="121" y="328"/>
                </a:lnTo>
                <a:lnTo>
                  <a:pt x="121" y="302"/>
                </a:lnTo>
                <a:lnTo>
                  <a:pt x="120" y="274"/>
                </a:lnTo>
                <a:lnTo>
                  <a:pt x="119" y="245"/>
                </a:lnTo>
                <a:lnTo>
                  <a:pt x="115" y="186"/>
                </a:lnTo>
                <a:lnTo>
                  <a:pt x="112" y="158"/>
                </a:lnTo>
                <a:lnTo>
                  <a:pt x="109" y="158"/>
                </a:lnTo>
                <a:lnTo>
                  <a:pt x="71" y="154"/>
                </a:lnTo>
                <a:lnTo>
                  <a:pt x="53" y="150"/>
                </a:lnTo>
                <a:lnTo>
                  <a:pt x="36" y="146"/>
                </a:lnTo>
                <a:lnTo>
                  <a:pt x="21" y="138"/>
                </a:lnTo>
                <a:lnTo>
                  <a:pt x="10" y="126"/>
                </a:lnTo>
                <a:lnTo>
                  <a:pt x="2" y="111"/>
                </a:lnTo>
                <a:lnTo>
                  <a:pt x="0" y="94"/>
                </a:lnTo>
                <a:lnTo>
                  <a:pt x="2" y="76"/>
                </a:lnTo>
                <a:lnTo>
                  <a:pt x="9" y="51"/>
                </a:lnTo>
                <a:lnTo>
                  <a:pt x="18" y="32"/>
                </a:lnTo>
                <a:lnTo>
                  <a:pt x="30" y="16"/>
                </a:lnTo>
                <a:lnTo>
                  <a:pt x="44" y="5"/>
                </a:lnTo>
                <a:lnTo>
                  <a:pt x="6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4" name="Shape 364"/>
          <p:cNvSpPr/>
          <p:nvPr/>
        </p:nvSpPr>
        <p:spPr>
          <a:xfrm>
            <a:off x="654317" y="2047863"/>
            <a:ext cx="390525" cy="142875"/>
          </a:xfrm>
          <a:custGeom>
            <a:pathLst>
              <a:path extrusionOk="0" h="90" w="246">
                <a:moveTo>
                  <a:pt x="10" y="0"/>
                </a:moveTo>
                <a:lnTo>
                  <a:pt x="43" y="9"/>
                </a:lnTo>
                <a:lnTo>
                  <a:pt x="71" y="16"/>
                </a:lnTo>
                <a:lnTo>
                  <a:pt x="98" y="23"/>
                </a:lnTo>
                <a:lnTo>
                  <a:pt x="151" y="35"/>
                </a:lnTo>
                <a:lnTo>
                  <a:pt x="180" y="41"/>
                </a:lnTo>
                <a:lnTo>
                  <a:pt x="211" y="47"/>
                </a:lnTo>
                <a:lnTo>
                  <a:pt x="246" y="54"/>
                </a:lnTo>
                <a:lnTo>
                  <a:pt x="239" y="90"/>
                </a:lnTo>
                <a:lnTo>
                  <a:pt x="202" y="83"/>
                </a:lnTo>
                <a:lnTo>
                  <a:pt x="170" y="76"/>
                </a:lnTo>
                <a:lnTo>
                  <a:pt x="141" y="70"/>
                </a:lnTo>
                <a:lnTo>
                  <a:pt x="114" y="64"/>
                </a:lnTo>
                <a:lnTo>
                  <a:pt x="88" y="58"/>
                </a:lnTo>
                <a:lnTo>
                  <a:pt x="60" y="51"/>
                </a:lnTo>
                <a:lnTo>
                  <a:pt x="32" y="44"/>
                </a:lnTo>
                <a:lnTo>
                  <a:pt x="0" y="35"/>
                </a:lnTo>
                <a:lnTo>
                  <a:pt x="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5" name="Shape 365"/>
          <p:cNvSpPr/>
          <p:nvPr/>
        </p:nvSpPr>
        <p:spPr>
          <a:xfrm>
            <a:off x="2930792" y="2424100"/>
            <a:ext cx="390525" cy="63500"/>
          </a:xfrm>
          <a:custGeom>
            <a:pathLst>
              <a:path extrusionOk="0" h="40" w="246">
                <a:moveTo>
                  <a:pt x="244" y="0"/>
                </a:moveTo>
                <a:lnTo>
                  <a:pt x="246" y="36"/>
                </a:lnTo>
                <a:lnTo>
                  <a:pt x="203" y="37"/>
                </a:lnTo>
                <a:lnTo>
                  <a:pt x="165" y="39"/>
                </a:lnTo>
                <a:lnTo>
                  <a:pt x="132" y="40"/>
                </a:lnTo>
                <a:lnTo>
                  <a:pt x="69" y="40"/>
                </a:lnTo>
                <a:lnTo>
                  <a:pt x="36" y="39"/>
                </a:lnTo>
                <a:lnTo>
                  <a:pt x="0" y="37"/>
                </a:lnTo>
                <a:lnTo>
                  <a:pt x="2" y="1"/>
                </a:lnTo>
                <a:lnTo>
                  <a:pt x="39" y="3"/>
                </a:lnTo>
                <a:lnTo>
                  <a:pt x="72" y="3"/>
                </a:lnTo>
                <a:lnTo>
                  <a:pt x="135" y="3"/>
                </a:lnTo>
                <a:lnTo>
                  <a:pt x="167" y="3"/>
                </a:lnTo>
                <a:lnTo>
                  <a:pt x="204" y="2"/>
                </a:lnTo>
                <a:lnTo>
                  <a:pt x="24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6" name="Shape 366"/>
          <p:cNvSpPr/>
          <p:nvPr/>
        </p:nvSpPr>
        <p:spPr>
          <a:xfrm>
            <a:off x="2500580" y="1427150"/>
            <a:ext cx="193675" cy="225425"/>
          </a:xfrm>
          <a:custGeom>
            <a:pathLst>
              <a:path extrusionOk="0" h="142" w="122">
                <a:moveTo>
                  <a:pt x="93" y="0"/>
                </a:moveTo>
                <a:lnTo>
                  <a:pt x="122" y="22"/>
                </a:lnTo>
                <a:lnTo>
                  <a:pt x="106" y="44"/>
                </a:lnTo>
                <a:lnTo>
                  <a:pt x="94" y="62"/>
                </a:lnTo>
                <a:lnTo>
                  <a:pt x="81" y="79"/>
                </a:lnTo>
                <a:lnTo>
                  <a:pt x="69" y="94"/>
                </a:lnTo>
                <a:lnTo>
                  <a:pt x="56" y="110"/>
                </a:lnTo>
                <a:lnTo>
                  <a:pt x="42" y="125"/>
                </a:lnTo>
                <a:lnTo>
                  <a:pt x="26" y="142"/>
                </a:lnTo>
                <a:lnTo>
                  <a:pt x="0" y="116"/>
                </a:lnTo>
                <a:lnTo>
                  <a:pt x="15" y="100"/>
                </a:lnTo>
                <a:lnTo>
                  <a:pt x="29" y="84"/>
                </a:lnTo>
                <a:lnTo>
                  <a:pt x="42" y="69"/>
                </a:lnTo>
                <a:lnTo>
                  <a:pt x="54" y="55"/>
                </a:lnTo>
                <a:lnTo>
                  <a:pt x="65" y="39"/>
                </a:lnTo>
                <a:lnTo>
                  <a:pt x="78" y="21"/>
                </a:lnTo>
                <a:lnTo>
                  <a:pt x="9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7" name="Shape 367"/>
          <p:cNvSpPr/>
          <p:nvPr/>
        </p:nvSpPr>
        <p:spPr>
          <a:xfrm>
            <a:off x="2781567" y="2874950"/>
            <a:ext cx="227013" cy="190500"/>
          </a:xfrm>
          <a:custGeom>
            <a:pathLst>
              <a:path extrusionOk="0" h="120" w="143">
                <a:moveTo>
                  <a:pt x="20" y="0"/>
                </a:moveTo>
                <a:lnTo>
                  <a:pt x="42" y="14"/>
                </a:lnTo>
                <a:lnTo>
                  <a:pt x="61" y="27"/>
                </a:lnTo>
                <a:lnTo>
                  <a:pt x="78" y="40"/>
                </a:lnTo>
                <a:lnTo>
                  <a:pt x="94" y="52"/>
                </a:lnTo>
                <a:lnTo>
                  <a:pt x="109" y="63"/>
                </a:lnTo>
                <a:lnTo>
                  <a:pt x="125" y="77"/>
                </a:lnTo>
                <a:lnTo>
                  <a:pt x="143" y="93"/>
                </a:lnTo>
                <a:lnTo>
                  <a:pt x="118" y="120"/>
                </a:lnTo>
                <a:lnTo>
                  <a:pt x="101" y="105"/>
                </a:lnTo>
                <a:lnTo>
                  <a:pt x="69" y="79"/>
                </a:lnTo>
                <a:lnTo>
                  <a:pt x="55" y="68"/>
                </a:lnTo>
                <a:lnTo>
                  <a:pt x="38" y="57"/>
                </a:lnTo>
                <a:lnTo>
                  <a:pt x="20" y="44"/>
                </a:lnTo>
                <a:lnTo>
                  <a:pt x="0" y="30"/>
                </a:lnTo>
                <a:lnTo>
                  <a:pt x="2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8" name="Shape 368"/>
          <p:cNvSpPr/>
          <p:nvPr/>
        </p:nvSpPr>
        <p:spPr>
          <a:xfrm>
            <a:off x="1406792" y="1217600"/>
            <a:ext cx="222250" cy="374650"/>
          </a:xfrm>
          <a:custGeom>
            <a:pathLst>
              <a:path extrusionOk="0" h="236" w="140">
                <a:moveTo>
                  <a:pt x="33" y="0"/>
                </a:moveTo>
                <a:lnTo>
                  <a:pt x="50" y="33"/>
                </a:lnTo>
                <a:lnTo>
                  <a:pt x="65" y="63"/>
                </a:lnTo>
                <a:lnTo>
                  <a:pt x="79" y="89"/>
                </a:lnTo>
                <a:lnTo>
                  <a:pt x="91" y="115"/>
                </a:lnTo>
                <a:lnTo>
                  <a:pt x="115" y="164"/>
                </a:lnTo>
                <a:lnTo>
                  <a:pt x="128" y="191"/>
                </a:lnTo>
                <a:lnTo>
                  <a:pt x="140" y="221"/>
                </a:lnTo>
                <a:lnTo>
                  <a:pt x="106" y="236"/>
                </a:lnTo>
                <a:lnTo>
                  <a:pt x="93" y="206"/>
                </a:lnTo>
                <a:lnTo>
                  <a:pt x="82" y="180"/>
                </a:lnTo>
                <a:lnTo>
                  <a:pt x="70" y="154"/>
                </a:lnTo>
                <a:lnTo>
                  <a:pt x="58" y="131"/>
                </a:lnTo>
                <a:lnTo>
                  <a:pt x="46" y="106"/>
                </a:lnTo>
                <a:lnTo>
                  <a:pt x="33" y="79"/>
                </a:lnTo>
                <a:lnTo>
                  <a:pt x="18" y="50"/>
                </a:lnTo>
                <a:lnTo>
                  <a:pt x="0" y="17"/>
                </a:lnTo>
                <a:lnTo>
                  <a:pt x="3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69" name="Shape 369"/>
          <p:cNvSpPr/>
          <p:nvPr/>
        </p:nvSpPr>
        <p:spPr>
          <a:xfrm>
            <a:off x="781317" y="1446200"/>
            <a:ext cx="473075" cy="441325"/>
          </a:xfrm>
          <a:custGeom>
            <a:pathLst>
              <a:path extrusionOk="0" h="278" w="298">
                <a:moveTo>
                  <a:pt x="23" y="0"/>
                </a:moveTo>
                <a:lnTo>
                  <a:pt x="71" y="42"/>
                </a:lnTo>
                <a:lnTo>
                  <a:pt x="116" y="82"/>
                </a:lnTo>
                <a:lnTo>
                  <a:pt x="160" y="122"/>
                </a:lnTo>
                <a:lnTo>
                  <a:pt x="204" y="163"/>
                </a:lnTo>
                <a:lnTo>
                  <a:pt x="249" y="207"/>
                </a:lnTo>
                <a:lnTo>
                  <a:pt x="298" y="251"/>
                </a:lnTo>
                <a:lnTo>
                  <a:pt x="274" y="278"/>
                </a:lnTo>
                <a:lnTo>
                  <a:pt x="225" y="233"/>
                </a:lnTo>
                <a:lnTo>
                  <a:pt x="179" y="190"/>
                </a:lnTo>
                <a:lnTo>
                  <a:pt x="135" y="149"/>
                </a:lnTo>
                <a:lnTo>
                  <a:pt x="92" y="108"/>
                </a:lnTo>
                <a:lnTo>
                  <a:pt x="47" y="69"/>
                </a:lnTo>
                <a:lnTo>
                  <a:pt x="0" y="28"/>
                </a:lnTo>
                <a:lnTo>
                  <a:pt x="2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70" name="Shape 370"/>
          <p:cNvSpPr/>
          <p:nvPr/>
        </p:nvSpPr>
        <p:spPr>
          <a:xfrm>
            <a:off x="1990992" y="950900"/>
            <a:ext cx="141288" cy="590550"/>
          </a:xfrm>
          <a:custGeom>
            <a:pathLst>
              <a:path extrusionOk="0" h="372" w="89">
                <a:moveTo>
                  <a:pt x="52" y="0"/>
                </a:moveTo>
                <a:lnTo>
                  <a:pt x="89" y="4"/>
                </a:lnTo>
                <a:lnTo>
                  <a:pt x="79" y="86"/>
                </a:lnTo>
                <a:lnTo>
                  <a:pt x="68" y="166"/>
                </a:lnTo>
                <a:lnTo>
                  <a:pt x="55" y="245"/>
                </a:lnTo>
                <a:lnTo>
                  <a:pt x="46" y="307"/>
                </a:lnTo>
                <a:lnTo>
                  <a:pt x="36" y="372"/>
                </a:lnTo>
                <a:lnTo>
                  <a:pt x="0" y="367"/>
                </a:lnTo>
                <a:lnTo>
                  <a:pt x="9" y="301"/>
                </a:lnTo>
                <a:lnTo>
                  <a:pt x="19" y="240"/>
                </a:lnTo>
                <a:lnTo>
                  <a:pt x="32" y="160"/>
                </a:lnTo>
                <a:lnTo>
                  <a:pt x="43" y="81"/>
                </a:lnTo>
                <a:lnTo>
                  <a:pt x="5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71" name="Shape 371"/>
          <p:cNvSpPr/>
          <p:nvPr/>
        </p:nvSpPr>
        <p:spPr>
          <a:xfrm>
            <a:off x="609867" y="2525700"/>
            <a:ext cx="420688" cy="104775"/>
          </a:xfrm>
          <a:custGeom>
            <a:pathLst>
              <a:path extrusionOk="0" h="66" w="265">
                <a:moveTo>
                  <a:pt x="261" y="0"/>
                </a:moveTo>
                <a:lnTo>
                  <a:pt x="265" y="37"/>
                </a:lnTo>
                <a:lnTo>
                  <a:pt x="218" y="42"/>
                </a:lnTo>
                <a:lnTo>
                  <a:pt x="174" y="47"/>
                </a:lnTo>
                <a:lnTo>
                  <a:pt x="63" y="58"/>
                </a:lnTo>
                <a:lnTo>
                  <a:pt x="6" y="66"/>
                </a:lnTo>
                <a:lnTo>
                  <a:pt x="0" y="31"/>
                </a:lnTo>
                <a:lnTo>
                  <a:pt x="58" y="22"/>
                </a:lnTo>
                <a:lnTo>
                  <a:pt x="115" y="16"/>
                </a:lnTo>
                <a:lnTo>
                  <a:pt x="170" y="10"/>
                </a:lnTo>
                <a:lnTo>
                  <a:pt x="214" y="5"/>
                </a:lnTo>
                <a:lnTo>
                  <a:pt x="26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72" name="Shape 372"/>
          <p:cNvSpPr/>
          <p:nvPr/>
        </p:nvSpPr>
        <p:spPr>
          <a:xfrm>
            <a:off x="2795855" y="1684325"/>
            <a:ext cx="500063" cy="341313"/>
          </a:xfrm>
          <a:custGeom>
            <a:pathLst>
              <a:path extrusionOk="0" h="215" w="315">
                <a:moveTo>
                  <a:pt x="295" y="0"/>
                </a:moveTo>
                <a:lnTo>
                  <a:pt x="315" y="30"/>
                </a:lnTo>
                <a:lnTo>
                  <a:pt x="262" y="63"/>
                </a:lnTo>
                <a:lnTo>
                  <a:pt x="212" y="94"/>
                </a:lnTo>
                <a:lnTo>
                  <a:pt x="85" y="173"/>
                </a:lnTo>
                <a:lnTo>
                  <a:pt x="20" y="215"/>
                </a:lnTo>
                <a:lnTo>
                  <a:pt x="0" y="184"/>
                </a:lnTo>
                <a:lnTo>
                  <a:pt x="49" y="152"/>
                </a:lnTo>
                <a:lnTo>
                  <a:pt x="97" y="122"/>
                </a:lnTo>
                <a:lnTo>
                  <a:pt x="145" y="92"/>
                </a:lnTo>
                <a:lnTo>
                  <a:pt x="194" y="63"/>
                </a:lnTo>
                <a:lnTo>
                  <a:pt x="244" y="32"/>
                </a:lnTo>
                <a:lnTo>
                  <a:pt x="29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rgbClr val="000000"/>
              </a:solidFill>
              <a:latin typeface="Calibri"/>
              <a:ea typeface="Calibri"/>
              <a:cs typeface="Calibri"/>
              <a:sym typeface="Calibri"/>
            </a:endParaRPr>
          </a:p>
        </p:txBody>
      </p:sp>
      <p:sp>
        <p:nvSpPr>
          <p:cNvPr id="373" name="Shape 373"/>
          <p:cNvSpPr/>
          <p:nvPr/>
        </p:nvSpPr>
        <p:spPr>
          <a:xfrm>
            <a:off x="3780748" y="2090456"/>
            <a:ext cx="582000" cy="559800"/>
          </a:xfrm>
          <a:prstGeom prst="ellipse">
            <a:avLst/>
          </a:prstGeom>
          <a:solidFill>
            <a:srgbClr val="0097A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3780748" y="1217608"/>
            <a:ext cx="582000" cy="559800"/>
          </a:xfrm>
          <a:prstGeom prst="ellipse">
            <a:avLst/>
          </a:prstGeom>
          <a:solidFill>
            <a:srgbClr val="6AA84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3780735" y="3840335"/>
            <a:ext cx="582000" cy="559800"/>
          </a:xfrm>
          <a:prstGeom prst="ellipse">
            <a:avLst/>
          </a:prstGeom>
          <a:solidFill>
            <a:srgbClr val="FFAB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3780748" y="3041060"/>
            <a:ext cx="582000" cy="559800"/>
          </a:xfrm>
          <a:prstGeom prst="ellipse">
            <a:avLst/>
          </a:prstGeom>
          <a:solidFill>
            <a:srgbClr val="78909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txBox="1"/>
          <p:nvPr/>
        </p:nvSpPr>
        <p:spPr>
          <a:xfrm>
            <a:off x="4549200" y="2162900"/>
            <a:ext cx="4244400" cy="738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Reliable pet-sitter</a:t>
            </a:r>
            <a:endParaRPr b="1">
              <a:latin typeface="Roboto"/>
              <a:ea typeface="Roboto"/>
              <a:cs typeface="Roboto"/>
              <a:sym typeface="Roboto"/>
            </a:endParaRPr>
          </a:p>
          <a:p>
            <a:pPr indent="0" lvl="0" marL="0" rtl="0">
              <a:spcBef>
                <a:spcPts val="0"/>
              </a:spcBef>
              <a:spcAft>
                <a:spcPts val="0"/>
              </a:spcAft>
              <a:buNone/>
            </a:pPr>
            <a:r>
              <a:rPr lang="en-GB" sz="1200">
                <a:latin typeface="Roboto"/>
                <a:ea typeface="Roboto"/>
                <a:cs typeface="Roboto"/>
                <a:sym typeface="Roboto"/>
              </a:rPr>
              <a:t>- Certification+Training+Verified Review</a:t>
            </a:r>
            <a:endParaRPr sz="1200">
              <a:latin typeface="Roboto"/>
              <a:ea typeface="Roboto"/>
              <a:cs typeface="Roboto"/>
              <a:sym typeface="Roboto"/>
            </a:endParaRPr>
          </a:p>
          <a:p>
            <a:pPr indent="0" lvl="0" marL="0" rtl="0">
              <a:spcBef>
                <a:spcPts val="0"/>
              </a:spcBef>
              <a:spcAft>
                <a:spcPts val="0"/>
              </a:spcAft>
              <a:buNone/>
            </a:pPr>
            <a:r>
              <a:rPr lang="en-GB" sz="1200">
                <a:latin typeface="Roboto"/>
                <a:ea typeface="Roboto"/>
                <a:cs typeface="Roboto"/>
                <a:sym typeface="Roboto"/>
              </a:rPr>
              <a:t>- Rover’s expertise to train and screen qualified dog-sitter</a:t>
            </a:r>
            <a:endParaRPr sz="1200">
              <a:latin typeface="Roboto"/>
              <a:ea typeface="Roboto"/>
              <a:cs typeface="Roboto"/>
              <a:sym typeface="Roboto"/>
            </a:endParaRPr>
          </a:p>
          <a:p>
            <a:pPr indent="0" lvl="0" marL="0" rtl="0">
              <a:spcBef>
                <a:spcPts val="0"/>
              </a:spcBef>
              <a:spcAft>
                <a:spcPts val="0"/>
              </a:spcAft>
              <a:buNone/>
            </a:pPr>
            <a:r>
              <a:rPr i="1" lang="en-GB" sz="1200">
                <a:latin typeface="Roboto"/>
                <a:ea typeface="Roboto"/>
                <a:cs typeface="Roboto"/>
                <a:sym typeface="Roboto"/>
              </a:rPr>
              <a:t>→ Saves dog owners’ info searching cost</a:t>
            </a:r>
            <a:endParaRPr i="1" sz="1200">
              <a:latin typeface="Roboto"/>
              <a:ea typeface="Roboto"/>
              <a:cs typeface="Roboto"/>
              <a:sym typeface="Roboto"/>
            </a:endParaRPr>
          </a:p>
          <a:p>
            <a:pPr indent="0" lvl="0" marL="0" rtl="0">
              <a:spcBef>
                <a:spcPts val="0"/>
              </a:spcBef>
              <a:spcAft>
                <a:spcPts val="0"/>
              </a:spcAft>
              <a:buNone/>
            </a:pPr>
            <a:r>
              <a:t/>
            </a:r>
            <a:endParaRPr sz="1000">
              <a:latin typeface="Roboto"/>
              <a:ea typeface="Roboto"/>
              <a:cs typeface="Roboto"/>
              <a:sym typeface="Roboto"/>
            </a:endParaRPr>
          </a:p>
        </p:txBody>
      </p:sp>
      <p:sp>
        <p:nvSpPr>
          <p:cNvPr id="378" name="Shape 378"/>
          <p:cNvSpPr txBox="1"/>
          <p:nvPr/>
        </p:nvSpPr>
        <p:spPr>
          <a:xfrm>
            <a:off x="4549200" y="3095950"/>
            <a:ext cx="4244400" cy="54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Utilize idle resources (time) of dog sitters</a:t>
            </a:r>
            <a:endParaRPr b="1">
              <a:latin typeface="Roboto"/>
              <a:ea typeface="Roboto"/>
              <a:cs typeface="Roboto"/>
              <a:sym typeface="Roboto"/>
            </a:endParaRPr>
          </a:p>
          <a:p>
            <a:pPr indent="0" lvl="0" marL="0" rtl="0">
              <a:spcBef>
                <a:spcPts val="0"/>
              </a:spcBef>
              <a:spcAft>
                <a:spcPts val="0"/>
              </a:spcAft>
              <a:buNone/>
            </a:pPr>
            <a:r>
              <a:rPr lang="en-GB">
                <a:latin typeface="Roboto"/>
                <a:ea typeface="Roboto"/>
                <a:cs typeface="Roboto"/>
                <a:sym typeface="Roboto"/>
              </a:rPr>
              <a:t>-</a:t>
            </a:r>
            <a:r>
              <a:rPr b="1" lang="en-GB">
                <a:latin typeface="Roboto"/>
                <a:ea typeface="Roboto"/>
                <a:cs typeface="Roboto"/>
                <a:sym typeface="Roboto"/>
              </a:rPr>
              <a:t> </a:t>
            </a:r>
            <a:r>
              <a:rPr lang="en-GB" sz="1200">
                <a:latin typeface="Roboto"/>
                <a:ea typeface="Roboto"/>
                <a:cs typeface="Roboto"/>
                <a:sym typeface="Roboto"/>
              </a:rPr>
              <a:t>Match excess resources of sitters with need of owners</a:t>
            </a:r>
            <a:endParaRPr sz="1200">
              <a:latin typeface="Roboto"/>
              <a:ea typeface="Roboto"/>
              <a:cs typeface="Roboto"/>
              <a:sym typeface="Roboto"/>
            </a:endParaRPr>
          </a:p>
          <a:p>
            <a:pPr indent="0" lvl="0" marL="0" rtl="0">
              <a:spcBef>
                <a:spcPts val="0"/>
              </a:spcBef>
              <a:spcAft>
                <a:spcPts val="0"/>
              </a:spcAft>
              <a:buNone/>
            </a:pPr>
            <a:r>
              <a:t/>
            </a:r>
            <a:endParaRPr sz="1000">
              <a:latin typeface="Roboto"/>
              <a:ea typeface="Roboto"/>
              <a:cs typeface="Roboto"/>
              <a:sym typeface="Roboto"/>
            </a:endParaRPr>
          </a:p>
        </p:txBody>
      </p:sp>
      <p:sp>
        <p:nvSpPr>
          <p:cNvPr id="379" name="Shape 379"/>
          <p:cNvSpPr txBox="1"/>
          <p:nvPr/>
        </p:nvSpPr>
        <p:spPr>
          <a:xfrm>
            <a:off x="4549200" y="3952213"/>
            <a:ext cx="3825900" cy="548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latin typeface="Roboto"/>
                <a:ea typeface="Roboto"/>
                <a:cs typeface="Roboto"/>
                <a:sym typeface="Roboto"/>
              </a:rPr>
              <a:t>User-friendly mobile app</a:t>
            </a:r>
            <a:endParaRPr b="1">
              <a:latin typeface="Roboto"/>
              <a:ea typeface="Roboto"/>
              <a:cs typeface="Roboto"/>
              <a:sym typeface="Roboto"/>
            </a:endParaRPr>
          </a:p>
          <a:p>
            <a:pPr indent="0" lvl="0" marL="0" rtl="0">
              <a:spcBef>
                <a:spcPts val="0"/>
              </a:spcBef>
              <a:spcAft>
                <a:spcPts val="0"/>
              </a:spcAft>
              <a:buNone/>
            </a:pPr>
            <a:r>
              <a:rPr lang="en-GB" sz="1200">
                <a:latin typeface="Roboto"/>
                <a:ea typeface="Roboto"/>
                <a:cs typeface="Roboto"/>
                <a:sym typeface="Roboto"/>
              </a:rPr>
              <a:t>- Facilitate immediate, on-demand booking</a:t>
            </a:r>
            <a:endParaRPr sz="1200">
              <a:latin typeface="Roboto"/>
              <a:ea typeface="Roboto"/>
              <a:cs typeface="Roboto"/>
              <a:sym typeface="Roboto"/>
            </a:endParaRPr>
          </a:p>
          <a:p>
            <a:pPr indent="0" lvl="0" marL="0" rtl="0">
              <a:spcBef>
                <a:spcPts val="0"/>
              </a:spcBef>
              <a:spcAft>
                <a:spcPts val="0"/>
              </a:spcAft>
              <a:buNone/>
            </a:pPr>
            <a:r>
              <a:t/>
            </a:r>
            <a:endParaRPr sz="1000">
              <a:latin typeface="Roboto"/>
              <a:ea typeface="Roboto"/>
              <a:cs typeface="Roboto"/>
              <a:sym typeface="Roboto"/>
            </a:endParaRPr>
          </a:p>
        </p:txBody>
      </p:sp>
      <p:pic>
        <p:nvPicPr>
          <p:cNvPr id="380" name="Shape 380"/>
          <p:cNvPicPr preferRelativeResize="0"/>
          <p:nvPr/>
        </p:nvPicPr>
        <p:blipFill>
          <a:blip r:embed="rId3">
            <a:alphaModFix/>
          </a:blip>
          <a:stretch>
            <a:fillRect/>
          </a:stretch>
        </p:blipFill>
        <p:spPr>
          <a:xfrm>
            <a:off x="3864649" y="3921049"/>
            <a:ext cx="414295" cy="398479"/>
          </a:xfrm>
          <a:prstGeom prst="rect">
            <a:avLst/>
          </a:prstGeom>
          <a:noFill/>
          <a:ln>
            <a:noFill/>
          </a:ln>
        </p:spPr>
      </p:pic>
      <p:pic>
        <p:nvPicPr>
          <p:cNvPr id="381" name="Shape 381"/>
          <p:cNvPicPr preferRelativeResize="0"/>
          <p:nvPr/>
        </p:nvPicPr>
        <p:blipFill>
          <a:blip r:embed="rId4">
            <a:alphaModFix/>
          </a:blip>
          <a:stretch>
            <a:fillRect/>
          </a:stretch>
        </p:blipFill>
        <p:spPr>
          <a:xfrm>
            <a:off x="3870164" y="3118887"/>
            <a:ext cx="414321" cy="398542"/>
          </a:xfrm>
          <a:prstGeom prst="rect">
            <a:avLst/>
          </a:prstGeom>
          <a:noFill/>
          <a:ln>
            <a:noFill/>
          </a:ln>
        </p:spPr>
      </p:pic>
      <p:pic>
        <p:nvPicPr>
          <p:cNvPr id="382" name="Shape 382"/>
          <p:cNvPicPr preferRelativeResize="0"/>
          <p:nvPr/>
        </p:nvPicPr>
        <p:blipFill>
          <a:blip r:embed="rId5">
            <a:alphaModFix/>
          </a:blip>
          <a:stretch>
            <a:fillRect/>
          </a:stretch>
        </p:blipFill>
        <p:spPr>
          <a:xfrm>
            <a:off x="3897738" y="2191067"/>
            <a:ext cx="390525" cy="375633"/>
          </a:xfrm>
          <a:prstGeom prst="rect">
            <a:avLst/>
          </a:prstGeom>
          <a:noFill/>
          <a:ln>
            <a:noFill/>
          </a:ln>
        </p:spPr>
      </p:pic>
      <p:pic>
        <p:nvPicPr>
          <p:cNvPr id="383" name="Shape 383"/>
          <p:cNvPicPr preferRelativeResize="0"/>
          <p:nvPr/>
        </p:nvPicPr>
        <p:blipFill>
          <a:blip r:embed="rId6">
            <a:alphaModFix/>
          </a:blip>
          <a:stretch>
            <a:fillRect/>
          </a:stretch>
        </p:blipFill>
        <p:spPr>
          <a:xfrm>
            <a:off x="3864636" y="1301232"/>
            <a:ext cx="414321" cy="3985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SlideSalad Theme 61">
      <a:dk1>
        <a:srgbClr val="262626"/>
      </a:dk1>
      <a:lt1>
        <a:srgbClr val="FFFFFF"/>
      </a:lt1>
      <a:dk2>
        <a:srgbClr val="262626"/>
      </a:dk2>
      <a:lt2>
        <a:srgbClr val="FFFFFF"/>
      </a:lt2>
      <a:accent1>
        <a:srgbClr val="1AAD96"/>
      </a:accent1>
      <a:accent2>
        <a:srgbClr val="A9C370"/>
      </a:accent2>
      <a:accent3>
        <a:srgbClr val="F5AE3B"/>
      </a:accent3>
      <a:accent4>
        <a:srgbClr val="CC4E3D"/>
      </a:accent4>
      <a:accent5>
        <a:srgbClr val="56687C"/>
      </a:accent5>
      <a:accent6>
        <a:srgbClr val="94A4B5"/>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